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89" r:id="rId8"/>
    <p:sldId id="288" r:id="rId9"/>
    <p:sldId id="291" r:id="rId10"/>
    <p:sldId id="292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86" r:id="rId21"/>
    <p:sldId id="272" r:id="rId22"/>
    <p:sldId id="273" r:id="rId23"/>
    <p:sldId id="287" r:id="rId24"/>
    <p:sldId id="274" r:id="rId25"/>
    <p:sldId id="280" r:id="rId26"/>
    <p:sldId id="281" r:id="rId27"/>
    <p:sldId id="282" r:id="rId28"/>
    <p:sldId id="284" r:id="rId29"/>
    <p:sldId id="285" r:id="rId30"/>
    <p:sldId id="298" r:id="rId31"/>
    <p:sldId id="299" r:id="rId32"/>
    <p:sldId id="302" r:id="rId33"/>
    <p:sldId id="307" r:id="rId34"/>
    <p:sldId id="308" r:id="rId35"/>
    <p:sldId id="309" r:id="rId36"/>
    <p:sldId id="301" r:id="rId37"/>
    <p:sldId id="303" r:id="rId38"/>
    <p:sldId id="304" r:id="rId39"/>
    <p:sldId id="305" r:id="rId40"/>
    <p:sldId id="277" r:id="rId41"/>
    <p:sldId id="279" r:id="rId42"/>
    <p:sldId id="278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B7B"/>
    <a:srgbClr val="636363"/>
    <a:srgbClr val="FF3300"/>
    <a:srgbClr val="FFE699"/>
    <a:srgbClr val="F4B183"/>
    <a:srgbClr val="9DC3E6"/>
    <a:srgbClr val="A9D18E"/>
    <a:srgbClr val="EAEBF4"/>
    <a:srgbClr val="BABEE2"/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3261" autoAdjust="0"/>
  </p:normalViewPr>
  <p:slideViewPr>
    <p:cSldViewPr snapToGrid="0">
      <p:cViewPr varScale="1">
        <p:scale>
          <a:sx n="113" d="100"/>
          <a:sy n="113" d="100"/>
        </p:scale>
        <p:origin x="216" y="114"/>
      </p:cViewPr>
      <p:guideLst/>
    </p:cSldViewPr>
  </p:slideViewPr>
  <p:outlineViewPr>
    <p:cViewPr>
      <p:scale>
        <a:sx n="33" d="100"/>
        <a:sy n="33" d="100"/>
      </p:scale>
      <p:origin x="0" y="-1978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8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9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6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4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04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54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0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27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08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7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25B0-7181-4BCB-ADC0-922ADA38A89F}" type="datetimeFigureOut">
              <a:rPr lang="en-GB" smtClean="0"/>
              <a:t>10/03/2017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A630-0CBC-499F-AFAA-FB5C0D82D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twitter.com/rygorous/status/67793880704018022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60511192712/http:/freespace.virgin.net/hugo.elias/radiosity/radiosity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deferred material rendering system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Tomasz Stachowiak</a:t>
            </a:r>
          </a:p>
          <a:p>
            <a:r>
              <a:rPr lang="en-US" dirty="0" smtClean="0"/>
              <a:t>@h3r2tic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85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3826"/>
          </a:xfrm>
        </p:spPr>
        <p:txBody>
          <a:bodyPr>
            <a:normAutofit/>
          </a:bodyPr>
          <a:lstStyle/>
          <a:p>
            <a:r>
              <a:rPr lang="en-US" dirty="0" smtClean="0"/>
              <a:t>Start with a simple one:</a:t>
            </a:r>
          </a:p>
          <a:p>
            <a:r>
              <a:rPr lang="en-US" dirty="0" smtClean="0"/>
              <a:t>Modify ISA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PROFIT!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1010" y="4210107"/>
            <a:ext cx="60099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v2,     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v3,   1.0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V_INTERP_P1_F32(a0.X)     v0 =  P10*</a:t>
            </a:r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+ P0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V_INTERP_P2_F32(a0.X)     v0 += P20*</a:t>
            </a:r>
            <a:r>
              <a:rPr lang="sv-SE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v2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V_CVT_PKRTZ_F16_F32     v1,    v2,    v3   </a:t>
            </a: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</a:t>
            </a:r>
            <a:r>
              <a:rPr lang="sv-SE" i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sv-SE" i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1009" y="4210106"/>
            <a:ext cx="6009979" cy="25853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S_NOP(1)</a:t>
            </a:r>
            <a:endParaRPr lang="sv-SE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V_MOV_B32 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</a:t>
            </a:r>
            <a:r>
              <a:rPr lang="sv-SE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   </a:t>
            </a:r>
            <a:r>
              <a:rPr lang="sv-S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V_CVT_PKRTZ_F16_F32     v1,    v2,    v3   </a:t>
            </a: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</a:t>
            </a:r>
            <a:r>
              <a:rPr lang="sv-SE" i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endParaRPr lang="sv-SE" i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shader tampering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895718" y="2316479"/>
            <a:ext cx="4400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vec2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	outColor =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vec2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(param, 0);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9" name="Freeform 18"/>
          <p:cNvSpPr/>
          <p:nvPr/>
        </p:nvSpPr>
        <p:spPr>
          <a:xfrm>
            <a:off x="6990124" y="3735977"/>
            <a:ext cx="420871" cy="1976845"/>
          </a:xfrm>
          <a:custGeom>
            <a:avLst/>
            <a:gdLst>
              <a:gd name="connsiteX0" fmla="*/ 122082 w 400756"/>
              <a:gd name="connsiteY0" fmla="*/ 0 h 2025744"/>
              <a:gd name="connsiteX1" fmla="*/ 8870 w 400756"/>
              <a:gd name="connsiteY1" fmla="*/ 1201783 h 2025744"/>
              <a:gd name="connsiteX2" fmla="*/ 331088 w 400756"/>
              <a:gd name="connsiteY2" fmla="*/ 1959429 h 2025744"/>
              <a:gd name="connsiteX3" fmla="*/ 400756 w 400756"/>
              <a:gd name="connsiteY3" fmla="*/ 2011680 h 2025744"/>
              <a:gd name="connsiteX0" fmla="*/ 179810 w 458484"/>
              <a:gd name="connsiteY0" fmla="*/ 0 h 2041662"/>
              <a:gd name="connsiteX1" fmla="*/ 5638 w 458484"/>
              <a:gd name="connsiteY1" fmla="*/ 984069 h 2041662"/>
              <a:gd name="connsiteX2" fmla="*/ 388816 w 458484"/>
              <a:gd name="connsiteY2" fmla="*/ 1959429 h 2041662"/>
              <a:gd name="connsiteX3" fmla="*/ 458484 w 458484"/>
              <a:gd name="connsiteY3" fmla="*/ 2011680 h 2041662"/>
              <a:gd name="connsiteX0" fmla="*/ 184094 w 462768"/>
              <a:gd name="connsiteY0" fmla="*/ 0 h 2041662"/>
              <a:gd name="connsiteX1" fmla="*/ 9922 w 462768"/>
              <a:gd name="connsiteY1" fmla="*/ 984069 h 2041662"/>
              <a:gd name="connsiteX2" fmla="*/ 393100 w 462768"/>
              <a:gd name="connsiteY2" fmla="*/ 1959429 h 2041662"/>
              <a:gd name="connsiteX3" fmla="*/ 462768 w 462768"/>
              <a:gd name="connsiteY3" fmla="*/ 2011680 h 2041662"/>
              <a:gd name="connsiteX0" fmla="*/ 184094 w 520471"/>
              <a:gd name="connsiteY0" fmla="*/ 0 h 2011680"/>
              <a:gd name="connsiteX1" fmla="*/ 9922 w 520471"/>
              <a:gd name="connsiteY1" fmla="*/ 984069 h 2011680"/>
              <a:gd name="connsiteX2" fmla="*/ 393100 w 520471"/>
              <a:gd name="connsiteY2" fmla="*/ 1959429 h 2011680"/>
              <a:gd name="connsiteX3" fmla="*/ 462768 w 520471"/>
              <a:gd name="connsiteY3" fmla="*/ 2011680 h 2011680"/>
              <a:gd name="connsiteX0" fmla="*/ 184094 w 554706"/>
              <a:gd name="connsiteY0" fmla="*/ 0 h 2103282"/>
              <a:gd name="connsiteX1" fmla="*/ 9922 w 554706"/>
              <a:gd name="connsiteY1" fmla="*/ 984069 h 2103282"/>
              <a:gd name="connsiteX2" fmla="*/ 393100 w 554706"/>
              <a:gd name="connsiteY2" fmla="*/ 1959429 h 2103282"/>
              <a:gd name="connsiteX3" fmla="*/ 462768 w 554706"/>
              <a:gd name="connsiteY3" fmla="*/ 2011680 h 2103282"/>
              <a:gd name="connsiteX0" fmla="*/ 636011 w 854303"/>
              <a:gd name="connsiteY0" fmla="*/ 0 h 2272937"/>
              <a:gd name="connsiteX1" fmla="*/ 461839 w 854303"/>
              <a:gd name="connsiteY1" fmla="*/ 984069 h 2272937"/>
              <a:gd name="connsiteX2" fmla="*/ 845017 w 854303"/>
              <a:gd name="connsiteY2" fmla="*/ 1959429 h 2272937"/>
              <a:gd name="connsiteX3" fmla="*/ 285 w 854303"/>
              <a:gd name="connsiteY3" fmla="*/ 2272937 h 2272937"/>
              <a:gd name="connsiteX0" fmla="*/ 635726 w 635726"/>
              <a:gd name="connsiteY0" fmla="*/ 0 h 2272937"/>
              <a:gd name="connsiteX1" fmla="*/ 461554 w 635726"/>
              <a:gd name="connsiteY1" fmla="*/ 984069 h 2272937"/>
              <a:gd name="connsiteX2" fmla="*/ 0 w 635726"/>
              <a:gd name="connsiteY2" fmla="*/ 2272937 h 2272937"/>
              <a:gd name="connsiteX0" fmla="*/ 178471 w 307801"/>
              <a:gd name="connsiteY0" fmla="*/ 0 h 1706880"/>
              <a:gd name="connsiteX1" fmla="*/ 4299 w 307801"/>
              <a:gd name="connsiteY1" fmla="*/ 984069 h 1706880"/>
              <a:gd name="connsiteX2" fmla="*/ 291682 w 307801"/>
              <a:gd name="connsiteY2" fmla="*/ 1706880 h 1706880"/>
              <a:gd name="connsiteX0" fmla="*/ 178944 w 316714"/>
              <a:gd name="connsiteY0" fmla="*/ 0 h 1654628"/>
              <a:gd name="connsiteX1" fmla="*/ 4772 w 316714"/>
              <a:gd name="connsiteY1" fmla="*/ 984069 h 1654628"/>
              <a:gd name="connsiteX2" fmla="*/ 300864 w 316714"/>
              <a:gd name="connsiteY2" fmla="*/ 1654628 h 1654628"/>
              <a:gd name="connsiteX0" fmla="*/ 178944 w 300864"/>
              <a:gd name="connsiteY0" fmla="*/ 0 h 1654628"/>
              <a:gd name="connsiteX1" fmla="*/ 4772 w 300864"/>
              <a:gd name="connsiteY1" fmla="*/ 984069 h 1654628"/>
              <a:gd name="connsiteX2" fmla="*/ 300864 w 300864"/>
              <a:gd name="connsiteY2" fmla="*/ 1654628 h 1654628"/>
              <a:gd name="connsiteX0" fmla="*/ 185739 w 420871"/>
              <a:gd name="connsiteY0" fmla="*/ 0 h 1976845"/>
              <a:gd name="connsiteX1" fmla="*/ 11567 w 420871"/>
              <a:gd name="connsiteY1" fmla="*/ 984069 h 1976845"/>
              <a:gd name="connsiteX2" fmla="*/ 420871 w 420871"/>
              <a:gd name="connsiteY2" fmla="*/ 1976845 h 1976845"/>
              <a:gd name="connsiteX0" fmla="*/ 185739 w 420871"/>
              <a:gd name="connsiteY0" fmla="*/ 0 h 1976845"/>
              <a:gd name="connsiteX1" fmla="*/ 11567 w 420871"/>
              <a:gd name="connsiteY1" fmla="*/ 984069 h 1976845"/>
              <a:gd name="connsiteX2" fmla="*/ 420871 w 420871"/>
              <a:gd name="connsiteY2" fmla="*/ 1976845 h 197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871" h="1976845">
                <a:moveTo>
                  <a:pt x="185739" y="0"/>
                </a:moveTo>
                <a:cubicBezTo>
                  <a:pt x="33338" y="437606"/>
                  <a:pt x="-27622" y="654595"/>
                  <a:pt x="11567" y="984069"/>
                </a:cubicBezTo>
                <a:cubicBezTo>
                  <a:pt x="50756" y="1313543"/>
                  <a:pt x="212228" y="1699623"/>
                  <a:pt x="420871" y="1976845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Freeform 20"/>
          <p:cNvSpPr/>
          <p:nvPr/>
        </p:nvSpPr>
        <p:spPr>
          <a:xfrm>
            <a:off x="7768046" y="3753373"/>
            <a:ext cx="187971" cy="801189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71" h="801189">
                <a:moveTo>
                  <a:pt x="165461" y="0"/>
                </a:moveTo>
                <a:cubicBezTo>
                  <a:pt x="203199" y="211916"/>
                  <a:pt x="184332" y="319335"/>
                  <a:pt x="174172" y="426741"/>
                </a:cubicBezTo>
                <a:cubicBezTo>
                  <a:pt x="164012" y="534147"/>
                  <a:pt x="90351" y="711205"/>
                  <a:pt x="0" y="801189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Freeform 21"/>
          <p:cNvSpPr/>
          <p:nvPr/>
        </p:nvSpPr>
        <p:spPr>
          <a:xfrm>
            <a:off x="7766058" y="4689075"/>
            <a:ext cx="1080630" cy="975361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0 w 1441279"/>
              <a:gd name="connsiteY0" fmla="*/ 294118 h 755673"/>
              <a:gd name="connsiteX1" fmla="*/ 1384662 w 1441279"/>
              <a:gd name="connsiteY1" fmla="*/ 6736 h 755673"/>
              <a:gd name="connsiteX2" fmla="*/ 1149532 w 1441279"/>
              <a:gd name="connsiteY2" fmla="*/ 755673 h 755673"/>
              <a:gd name="connsiteX0" fmla="*/ 0 w 1441279"/>
              <a:gd name="connsiteY0" fmla="*/ 299376 h 760931"/>
              <a:gd name="connsiteX1" fmla="*/ 1384662 w 1441279"/>
              <a:gd name="connsiteY1" fmla="*/ 11994 h 760931"/>
              <a:gd name="connsiteX2" fmla="*/ 1149532 w 1441279"/>
              <a:gd name="connsiteY2" fmla="*/ 760931 h 760931"/>
              <a:gd name="connsiteX0" fmla="*/ 0 w 1164157"/>
              <a:gd name="connsiteY0" fmla="*/ 70638 h 532193"/>
              <a:gd name="connsiteX1" fmla="*/ 792479 w 1164157"/>
              <a:gd name="connsiteY1" fmla="*/ 35805 h 532193"/>
              <a:gd name="connsiteX2" fmla="*/ 1149532 w 1164157"/>
              <a:gd name="connsiteY2" fmla="*/ 532193 h 532193"/>
              <a:gd name="connsiteX0" fmla="*/ 0 w 807459"/>
              <a:gd name="connsiteY0" fmla="*/ 75152 h 597667"/>
              <a:gd name="connsiteX1" fmla="*/ 792479 w 807459"/>
              <a:gd name="connsiteY1" fmla="*/ 40319 h 597667"/>
              <a:gd name="connsiteX2" fmla="*/ 505098 w 807459"/>
              <a:gd name="connsiteY2" fmla="*/ 597667 h 597667"/>
              <a:gd name="connsiteX0" fmla="*/ 0 w 807459"/>
              <a:gd name="connsiteY0" fmla="*/ 124051 h 646566"/>
              <a:gd name="connsiteX1" fmla="*/ 792479 w 807459"/>
              <a:gd name="connsiteY1" fmla="*/ 89218 h 646566"/>
              <a:gd name="connsiteX2" fmla="*/ 505098 w 807459"/>
              <a:gd name="connsiteY2" fmla="*/ 646566 h 646566"/>
              <a:gd name="connsiteX0" fmla="*/ 0 w 821000"/>
              <a:gd name="connsiteY0" fmla="*/ 156790 h 679305"/>
              <a:gd name="connsiteX1" fmla="*/ 792479 w 821000"/>
              <a:gd name="connsiteY1" fmla="*/ 121957 h 679305"/>
              <a:gd name="connsiteX2" fmla="*/ 505098 w 821000"/>
              <a:gd name="connsiteY2" fmla="*/ 679305 h 679305"/>
              <a:gd name="connsiteX0" fmla="*/ 0 w 823936"/>
              <a:gd name="connsiteY0" fmla="*/ 188854 h 711369"/>
              <a:gd name="connsiteX1" fmla="*/ 792479 w 823936"/>
              <a:gd name="connsiteY1" fmla="*/ 154021 h 711369"/>
              <a:gd name="connsiteX2" fmla="*/ 505098 w 823936"/>
              <a:gd name="connsiteY2" fmla="*/ 711369 h 711369"/>
              <a:gd name="connsiteX0" fmla="*/ 0 w 799744"/>
              <a:gd name="connsiteY0" fmla="*/ 228131 h 750646"/>
              <a:gd name="connsiteX1" fmla="*/ 766354 w 799744"/>
              <a:gd name="connsiteY1" fmla="*/ 132338 h 750646"/>
              <a:gd name="connsiteX2" fmla="*/ 505098 w 799744"/>
              <a:gd name="connsiteY2" fmla="*/ 750646 h 750646"/>
              <a:gd name="connsiteX0" fmla="*/ 0 w 809952"/>
              <a:gd name="connsiteY0" fmla="*/ 134986 h 701044"/>
              <a:gd name="connsiteX1" fmla="*/ 792480 w 809952"/>
              <a:gd name="connsiteY1" fmla="*/ 82736 h 701044"/>
              <a:gd name="connsiteX2" fmla="*/ 531224 w 809952"/>
              <a:gd name="connsiteY2" fmla="*/ 701044 h 701044"/>
              <a:gd name="connsiteX0" fmla="*/ 0 w 752768"/>
              <a:gd name="connsiteY0" fmla="*/ 130697 h 696755"/>
              <a:gd name="connsiteX1" fmla="*/ 731520 w 752768"/>
              <a:gd name="connsiteY1" fmla="*/ 87155 h 696755"/>
              <a:gd name="connsiteX2" fmla="*/ 531224 w 752768"/>
              <a:gd name="connsiteY2" fmla="*/ 696755 h 696755"/>
              <a:gd name="connsiteX0" fmla="*/ 0 w 773133"/>
              <a:gd name="connsiteY0" fmla="*/ 130697 h 696755"/>
              <a:gd name="connsiteX1" fmla="*/ 731520 w 773133"/>
              <a:gd name="connsiteY1" fmla="*/ 87155 h 696755"/>
              <a:gd name="connsiteX2" fmla="*/ 531224 w 773133"/>
              <a:gd name="connsiteY2" fmla="*/ 696755 h 696755"/>
              <a:gd name="connsiteX0" fmla="*/ 0 w 773133"/>
              <a:gd name="connsiteY0" fmla="*/ 143811 h 709869"/>
              <a:gd name="connsiteX1" fmla="*/ 731520 w 773133"/>
              <a:gd name="connsiteY1" fmla="*/ 100269 h 709869"/>
              <a:gd name="connsiteX2" fmla="*/ 531224 w 773133"/>
              <a:gd name="connsiteY2" fmla="*/ 709869 h 709869"/>
              <a:gd name="connsiteX0" fmla="*/ 0 w 757751"/>
              <a:gd name="connsiteY0" fmla="*/ 115518 h 681576"/>
              <a:gd name="connsiteX1" fmla="*/ 731520 w 757751"/>
              <a:gd name="connsiteY1" fmla="*/ 71976 h 681576"/>
              <a:gd name="connsiteX2" fmla="*/ 531224 w 757751"/>
              <a:gd name="connsiteY2" fmla="*/ 681576 h 681576"/>
              <a:gd name="connsiteX0" fmla="*/ 0 w 784696"/>
              <a:gd name="connsiteY0" fmla="*/ 143811 h 709869"/>
              <a:gd name="connsiteX1" fmla="*/ 731520 w 784696"/>
              <a:gd name="connsiteY1" fmla="*/ 100269 h 709869"/>
              <a:gd name="connsiteX2" fmla="*/ 531224 w 784696"/>
              <a:gd name="connsiteY2" fmla="*/ 709869 h 709869"/>
              <a:gd name="connsiteX0" fmla="*/ 0 w 758846"/>
              <a:gd name="connsiteY0" fmla="*/ 158284 h 724342"/>
              <a:gd name="connsiteX1" fmla="*/ 696686 w 758846"/>
              <a:gd name="connsiteY1" fmla="*/ 88616 h 724342"/>
              <a:gd name="connsiteX2" fmla="*/ 531224 w 758846"/>
              <a:gd name="connsiteY2" fmla="*/ 724342 h 724342"/>
              <a:gd name="connsiteX0" fmla="*/ 0 w 1093288"/>
              <a:gd name="connsiteY0" fmla="*/ 55526 h 1030887"/>
              <a:gd name="connsiteX1" fmla="*/ 1018904 w 1093288"/>
              <a:gd name="connsiteY1" fmla="*/ 395161 h 1030887"/>
              <a:gd name="connsiteX2" fmla="*/ 853442 w 1093288"/>
              <a:gd name="connsiteY2" fmla="*/ 1030887 h 1030887"/>
              <a:gd name="connsiteX0" fmla="*/ 0 w 1015319"/>
              <a:gd name="connsiteY0" fmla="*/ 85235 h 1060596"/>
              <a:gd name="connsiteX1" fmla="*/ 888275 w 1015319"/>
              <a:gd name="connsiteY1" fmla="*/ 233282 h 1060596"/>
              <a:gd name="connsiteX2" fmla="*/ 853442 w 1015319"/>
              <a:gd name="connsiteY2" fmla="*/ 1060596 h 1060596"/>
              <a:gd name="connsiteX0" fmla="*/ 0 w 1015319"/>
              <a:gd name="connsiteY0" fmla="*/ 0 h 975361"/>
              <a:gd name="connsiteX1" fmla="*/ 888275 w 1015319"/>
              <a:gd name="connsiteY1" fmla="*/ 148047 h 975361"/>
              <a:gd name="connsiteX2" fmla="*/ 853442 w 1015319"/>
              <a:gd name="connsiteY2" fmla="*/ 975361 h 975361"/>
              <a:gd name="connsiteX0" fmla="*/ 0 w 1023807"/>
              <a:gd name="connsiteY0" fmla="*/ 0 h 975361"/>
              <a:gd name="connsiteX1" fmla="*/ 905692 w 1023807"/>
              <a:gd name="connsiteY1" fmla="*/ 243842 h 975361"/>
              <a:gd name="connsiteX2" fmla="*/ 853442 w 1023807"/>
              <a:gd name="connsiteY2" fmla="*/ 975361 h 975361"/>
              <a:gd name="connsiteX0" fmla="*/ 0 w 1044086"/>
              <a:gd name="connsiteY0" fmla="*/ 0 h 975361"/>
              <a:gd name="connsiteX1" fmla="*/ 905692 w 1044086"/>
              <a:gd name="connsiteY1" fmla="*/ 243842 h 975361"/>
              <a:gd name="connsiteX2" fmla="*/ 853442 w 1044086"/>
              <a:gd name="connsiteY2" fmla="*/ 975361 h 975361"/>
              <a:gd name="connsiteX0" fmla="*/ 0 w 1080630"/>
              <a:gd name="connsiteY0" fmla="*/ 0 h 975361"/>
              <a:gd name="connsiteX1" fmla="*/ 966652 w 1080630"/>
              <a:gd name="connsiteY1" fmla="*/ 278676 h 975361"/>
              <a:gd name="connsiteX2" fmla="*/ 853442 w 1080630"/>
              <a:gd name="connsiteY2" fmla="*/ 975361 h 97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0630" h="975361">
                <a:moveTo>
                  <a:pt x="0" y="0"/>
                </a:moveTo>
                <a:cubicBezTo>
                  <a:pt x="352696" y="13062"/>
                  <a:pt x="772160" y="72573"/>
                  <a:pt x="966652" y="278676"/>
                </a:cubicBezTo>
                <a:cubicBezTo>
                  <a:pt x="1161144" y="484779"/>
                  <a:pt x="1095831" y="768534"/>
                  <a:pt x="853442" y="975361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3" name="Group 22"/>
          <p:cNvGrpSpPr/>
          <p:nvPr/>
        </p:nvGrpSpPr>
        <p:grpSpPr>
          <a:xfrm>
            <a:off x="8890462" y="969079"/>
            <a:ext cx="2658530" cy="2291836"/>
            <a:chOff x="8359240" y="3642610"/>
            <a:chExt cx="2658530" cy="2291836"/>
          </a:xfrm>
        </p:grpSpPr>
        <p:sp>
          <p:nvSpPr>
            <p:cNvPr id="24" name="Isosceles Triangle 23"/>
            <p:cNvSpPr/>
            <p:nvPr/>
          </p:nvSpPr>
          <p:spPr>
            <a:xfrm rot="900000">
              <a:off x="8359240" y="3642610"/>
              <a:ext cx="2658530" cy="229183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Oval 31"/>
            <p:cNvSpPr/>
            <p:nvPr/>
          </p:nvSpPr>
          <p:spPr>
            <a:xfrm>
              <a:off x="9773971" y="5380602"/>
              <a:ext cx="151140" cy="1511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61794" y="4919621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dirty="0">
                  <a:solidFill>
                    <a:schemeClr val="accent2"/>
                  </a:solidFill>
                </a:rPr>
                <a:t>I</a:t>
              </a:r>
              <a:r>
                <a:rPr lang="en-US" sz="2800" dirty="0"/>
                <a:t>, </a:t>
              </a:r>
              <a:r>
                <a:rPr lang="en-US" sz="2800" dirty="0" smtClean="0">
                  <a:solidFill>
                    <a:srgbClr val="7030A0"/>
                  </a:solidFill>
                </a:rPr>
                <a:t>J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>
            <a:off x="8560527" y="2960915"/>
            <a:ext cx="1863633" cy="2682240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2265498 w 2279048"/>
              <a:gd name="connsiteY0" fmla="*/ 0 h 3048000"/>
              <a:gd name="connsiteX1" fmla="*/ 131899 w 2279048"/>
              <a:gd name="connsiteY1" fmla="*/ 1976845 h 3048000"/>
              <a:gd name="connsiteX2" fmla="*/ 218985 w 2279048"/>
              <a:gd name="connsiteY2" fmla="*/ 3048000 h 3048000"/>
              <a:gd name="connsiteX3" fmla="*/ 218985 w 2279048"/>
              <a:gd name="connsiteY3" fmla="*/ 3048000 h 3048000"/>
              <a:gd name="connsiteX0" fmla="*/ 2046513 w 2124657"/>
              <a:gd name="connsiteY0" fmla="*/ 0 h 3048000"/>
              <a:gd name="connsiteX1" fmla="*/ 1706880 w 2124657"/>
              <a:gd name="connsiteY1" fmla="*/ 1942011 h 3048000"/>
              <a:gd name="connsiteX2" fmla="*/ 0 w 2124657"/>
              <a:gd name="connsiteY2" fmla="*/ 3048000 h 3048000"/>
              <a:gd name="connsiteX3" fmla="*/ 0 w 2124657"/>
              <a:gd name="connsiteY3" fmla="*/ 3048000 h 3048000"/>
              <a:gd name="connsiteX0" fmla="*/ 2046513 w 2113399"/>
              <a:gd name="connsiteY0" fmla="*/ 0 h 3048000"/>
              <a:gd name="connsiteX1" fmla="*/ 1637212 w 2113399"/>
              <a:gd name="connsiteY1" fmla="*/ 1863634 h 3048000"/>
              <a:gd name="connsiteX2" fmla="*/ 0 w 2113399"/>
              <a:gd name="connsiteY2" fmla="*/ 3048000 h 3048000"/>
              <a:gd name="connsiteX3" fmla="*/ 0 w 2113399"/>
              <a:gd name="connsiteY3" fmla="*/ 3048000 h 3048000"/>
              <a:gd name="connsiteX0" fmla="*/ 2046513 w 2065603"/>
              <a:gd name="connsiteY0" fmla="*/ 0 h 3048000"/>
              <a:gd name="connsiteX1" fmla="*/ 1637212 w 2065603"/>
              <a:gd name="connsiteY1" fmla="*/ 1863634 h 3048000"/>
              <a:gd name="connsiteX2" fmla="*/ 0 w 2065603"/>
              <a:gd name="connsiteY2" fmla="*/ 3048000 h 3048000"/>
              <a:gd name="connsiteX3" fmla="*/ 0 w 2065603"/>
              <a:gd name="connsiteY3" fmla="*/ 3048000 h 3048000"/>
              <a:gd name="connsiteX0" fmla="*/ 2046513 w 2046513"/>
              <a:gd name="connsiteY0" fmla="*/ 0 h 3048000"/>
              <a:gd name="connsiteX1" fmla="*/ 1637212 w 2046513"/>
              <a:gd name="connsiteY1" fmla="*/ 186363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36915 w 2046513"/>
              <a:gd name="connsiteY1" fmla="*/ 1907177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63485 w 2063485"/>
              <a:gd name="connsiteY0" fmla="*/ 0 h 2777338"/>
              <a:gd name="connsiteX1" fmla="*/ 1471304 w 2063485"/>
              <a:gd name="connsiteY1" fmla="*/ 1367245 h 2777338"/>
              <a:gd name="connsiteX2" fmla="*/ 51806 w 2063485"/>
              <a:gd name="connsiteY2" fmla="*/ 2673531 h 2777338"/>
              <a:gd name="connsiteX3" fmla="*/ 339189 w 2063485"/>
              <a:gd name="connsiteY3" fmla="*/ 2699657 h 2777338"/>
              <a:gd name="connsiteX0" fmla="*/ 1724296 w 1724296"/>
              <a:gd name="connsiteY0" fmla="*/ 0 h 2699657"/>
              <a:gd name="connsiteX1" fmla="*/ 1132115 w 1724296"/>
              <a:gd name="connsiteY1" fmla="*/ 1367245 h 2699657"/>
              <a:gd name="connsiteX2" fmla="*/ 0 w 1724296"/>
              <a:gd name="connsiteY2" fmla="*/ 2699657 h 2699657"/>
              <a:gd name="connsiteX0" fmla="*/ 1811382 w 1811382"/>
              <a:gd name="connsiteY0" fmla="*/ 0 h 2699657"/>
              <a:gd name="connsiteX1" fmla="*/ 1219201 w 1811382"/>
              <a:gd name="connsiteY1" fmla="*/ 1367245 h 2699657"/>
              <a:gd name="connsiteX2" fmla="*/ 0 w 1811382"/>
              <a:gd name="connsiteY2" fmla="*/ 2699657 h 2699657"/>
              <a:gd name="connsiteX0" fmla="*/ 1811382 w 1811382"/>
              <a:gd name="connsiteY0" fmla="*/ 0 h 2699657"/>
              <a:gd name="connsiteX1" fmla="*/ 1219201 w 1811382"/>
              <a:gd name="connsiteY1" fmla="*/ 1367245 h 2699657"/>
              <a:gd name="connsiteX2" fmla="*/ 0 w 1811382"/>
              <a:gd name="connsiteY2" fmla="*/ 2699657 h 2699657"/>
              <a:gd name="connsiteX0" fmla="*/ 1863633 w 1863633"/>
              <a:gd name="connsiteY0" fmla="*/ 0 h 2682240"/>
              <a:gd name="connsiteX1" fmla="*/ 1271452 w 1863633"/>
              <a:gd name="connsiteY1" fmla="*/ 1367245 h 2682240"/>
              <a:gd name="connsiteX2" fmla="*/ 0 w 1863633"/>
              <a:gd name="connsiteY2" fmla="*/ 2682240 h 268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633" h="2682240">
                <a:moveTo>
                  <a:pt x="1863633" y="0"/>
                </a:moveTo>
                <a:cubicBezTo>
                  <a:pt x="1667691" y="692331"/>
                  <a:pt x="1582058" y="920205"/>
                  <a:pt x="1271452" y="1367245"/>
                </a:cubicBezTo>
                <a:cubicBezTo>
                  <a:pt x="960846" y="1814285"/>
                  <a:pt x="296817" y="2439488"/>
                  <a:pt x="0" y="2682240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Freeform 33"/>
          <p:cNvSpPr/>
          <p:nvPr/>
        </p:nvSpPr>
        <p:spPr>
          <a:xfrm>
            <a:off x="7728859" y="2886893"/>
            <a:ext cx="2508067" cy="2769326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2265498 w 2279048"/>
              <a:gd name="connsiteY0" fmla="*/ 0 h 3048000"/>
              <a:gd name="connsiteX1" fmla="*/ 131899 w 2279048"/>
              <a:gd name="connsiteY1" fmla="*/ 1976845 h 3048000"/>
              <a:gd name="connsiteX2" fmla="*/ 218985 w 2279048"/>
              <a:gd name="connsiteY2" fmla="*/ 3048000 h 3048000"/>
              <a:gd name="connsiteX3" fmla="*/ 218985 w 2279048"/>
              <a:gd name="connsiteY3" fmla="*/ 3048000 h 3048000"/>
              <a:gd name="connsiteX0" fmla="*/ 2046513 w 2124657"/>
              <a:gd name="connsiteY0" fmla="*/ 0 h 3048000"/>
              <a:gd name="connsiteX1" fmla="*/ 1706880 w 2124657"/>
              <a:gd name="connsiteY1" fmla="*/ 1942011 h 3048000"/>
              <a:gd name="connsiteX2" fmla="*/ 0 w 2124657"/>
              <a:gd name="connsiteY2" fmla="*/ 3048000 h 3048000"/>
              <a:gd name="connsiteX3" fmla="*/ 0 w 2124657"/>
              <a:gd name="connsiteY3" fmla="*/ 3048000 h 3048000"/>
              <a:gd name="connsiteX0" fmla="*/ 2046513 w 2113399"/>
              <a:gd name="connsiteY0" fmla="*/ 0 h 3048000"/>
              <a:gd name="connsiteX1" fmla="*/ 1637212 w 2113399"/>
              <a:gd name="connsiteY1" fmla="*/ 1863634 h 3048000"/>
              <a:gd name="connsiteX2" fmla="*/ 0 w 2113399"/>
              <a:gd name="connsiteY2" fmla="*/ 3048000 h 3048000"/>
              <a:gd name="connsiteX3" fmla="*/ 0 w 2113399"/>
              <a:gd name="connsiteY3" fmla="*/ 3048000 h 3048000"/>
              <a:gd name="connsiteX0" fmla="*/ 2046513 w 2065603"/>
              <a:gd name="connsiteY0" fmla="*/ 0 h 3048000"/>
              <a:gd name="connsiteX1" fmla="*/ 1637212 w 2065603"/>
              <a:gd name="connsiteY1" fmla="*/ 1863634 h 3048000"/>
              <a:gd name="connsiteX2" fmla="*/ 0 w 2065603"/>
              <a:gd name="connsiteY2" fmla="*/ 3048000 h 3048000"/>
              <a:gd name="connsiteX3" fmla="*/ 0 w 2065603"/>
              <a:gd name="connsiteY3" fmla="*/ 3048000 h 3048000"/>
              <a:gd name="connsiteX0" fmla="*/ 2046513 w 2046513"/>
              <a:gd name="connsiteY0" fmla="*/ 0 h 3048000"/>
              <a:gd name="connsiteX1" fmla="*/ 1637212 w 2046513"/>
              <a:gd name="connsiteY1" fmla="*/ 186363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36915 w 2046513"/>
              <a:gd name="connsiteY1" fmla="*/ 1907177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46513 w 2046513"/>
              <a:gd name="connsiteY0" fmla="*/ 0 h 3048000"/>
              <a:gd name="connsiteX1" fmla="*/ 1419498 w 2046513"/>
              <a:gd name="connsiteY1" fmla="*/ 1741714 h 3048000"/>
              <a:gd name="connsiteX2" fmla="*/ 0 w 2046513"/>
              <a:gd name="connsiteY2" fmla="*/ 3048000 h 3048000"/>
              <a:gd name="connsiteX3" fmla="*/ 0 w 2046513"/>
              <a:gd name="connsiteY3" fmla="*/ 3048000 h 3048000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1419498 w 2011679"/>
              <a:gd name="connsiteY1" fmla="*/ 1367245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011679 w 2011679"/>
              <a:gd name="connsiteY0" fmla="*/ 0 h 2673531"/>
              <a:gd name="connsiteX1" fmla="*/ 426721 w 2011679"/>
              <a:gd name="connsiteY1" fmla="*/ 896982 h 2673531"/>
              <a:gd name="connsiteX2" fmla="*/ 0 w 2011679"/>
              <a:gd name="connsiteY2" fmla="*/ 2673531 h 2673531"/>
              <a:gd name="connsiteX3" fmla="*/ 0 w 2011679"/>
              <a:gd name="connsiteY3" fmla="*/ 2673531 h 2673531"/>
              <a:gd name="connsiteX0" fmla="*/ 2621279 w 2621279"/>
              <a:gd name="connsiteY0" fmla="*/ 0 h 2827349"/>
              <a:gd name="connsiteX1" fmla="*/ 1036321 w 2621279"/>
              <a:gd name="connsiteY1" fmla="*/ 896982 h 2827349"/>
              <a:gd name="connsiteX2" fmla="*/ 609600 w 2621279"/>
              <a:gd name="connsiteY2" fmla="*/ 2673531 h 2827349"/>
              <a:gd name="connsiteX3" fmla="*/ 0 w 2621279"/>
              <a:gd name="connsiteY3" fmla="*/ 2751908 h 2827349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36321 w 2621279"/>
              <a:gd name="connsiteY1" fmla="*/ 896982 h 2751908"/>
              <a:gd name="connsiteX2" fmla="*/ 0 w 2621279"/>
              <a:gd name="connsiteY2" fmla="*/ 2751908 h 2751908"/>
              <a:gd name="connsiteX0" fmla="*/ 2621279 w 2621279"/>
              <a:gd name="connsiteY0" fmla="*/ 0 h 2751908"/>
              <a:gd name="connsiteX1" fmla="*/ 1071155 w 2621279"/>
              <a:gd name="connsiteY1" fmla="*/ 1010194 h 2751908"/>
              <a:gd name="connsiteX2" fmla="*/ 0 w 2621279"/>
              <a:gd name="connsiteY2" fmla="*/ 2751908 h 2751908"/>
              <a:gd name="connsiteX0" fmla="*/ 2542901 w 2542901"/>
              <a:gd name="connsiteY0" fmla="*/ 0 h 2743200"/>
              <a:gd name="connsiteX1" fmla="*/ 992777 w 2542901"/>
              <a:gd name="connsiteY1" fmla="*/ 1010194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088571 w 2542901"/>
              <a:gd name="connsiteY1" fmla="*/ 107986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123405 w 2542901"/>
              <a:gd name="connsiteY1" fmla="*/ 1140822 h 2743200"/>
              <a:gd name="connsiteX2" fmla="*/ 0 w 2542901"/>
              <a:gd name="connsiteY2" fmla="*/ 2743200 h 2743200"/>
              <a:gd name="connsiteX0" fmla="*/ 2542901 w 2542901"/>
              <a:gd name="connsiteY0" fmla="*/ 0 h 2743200"/>
              <a:gd name="connsiteX1" fmla="*/ 1123405 w 2542901"/>
              <a:gd name="connsiteY1" fmla="*/ 1140822 h 2743200"/>
              <a:gd name="connsiteX2" fmla="*/ 0 w 2542901"/>
              <a:gd name="connsiteY2" fmla="*/ 2743200 h 2743200"/>
              <a:gd name="connsiteX0" fmla="*/ 2490650 w 2490650"/>
              <a:gd name="connsiteY0" fmla="*/ 0 h 2778034"/>
              <a:gd name="connsiteX1" fmla="*/ 1071154 w 2490650"/>
              <a:gd name="connsiteY1" fmla="*/ 1140822 h 2778034"/>
              <a:gd name="connsiteX2" fmla="*/ 0 w 2490650"/>
              <a:gd name="connsiteY2" fmla="*/ 2778034 h 2778034"/>
              <a:gd name="connsiteX0" fmla="*/ 2508067 w 2508067"/>
              <a:gd name="connsiteY0" fmla="*/ 0 h 2769326"/>
              <a:gd name="connsiteX1" fmla="*/ 1088571 w 2508067"/>
              <a:gd name="connsiteY1" fmla="*/ 1140822 h 2769326"/>
              <a:gd name="connsiteX2" fmla="*/ 0 w 2508067"/>
              <a:gd name="connsiteY2" fmla="*/ 2769326 h 2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067" h="2769326">
                <a:moveTo>
                  <a:pt x="2508067" y="0"/>
                </a:moveTo>
                <a:cubicBezTo>
                  <a:pt x="2042160" y="187234"/>
                  <a:pt x="1506582" y="679268"/>
                  <a:pt x="1088571" y="1140822"/>
                </a:cubicBezTo>
                <a:cubicBezTo>
                  <a:pt x="670560" y="1602376"/>
                  <a:pt x="259442" y="2365466"/>
                  <a:pt x="0" y="2769326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11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4" grpId="0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1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fo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Uh, that </a:t>
            </a:r>
            <a:r>
              <a:rPr lang="en-US" b="1" i="1" dirty="0" smtClean="0"/>
              <a:t>almost</a:t>
            </a:r>
            <a:r>
              <a:rPr lang="en-US" dirty="0" smtClean="0"/>
              <a:t> worked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8392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GPU reorders vertices at Primitive Assembly*</a:t>
            </a:r>
          </a:p>
          <a:p>
            <a:pPr lvl="1"/>
            <a:r>
              <a:rPr lang="en-US" dirty="0" smtClean="0"/>
              <a:t>Some sort of slope dependency</a:t>
            </a:r>
          </a:p>
          <a:p>
            <a:pPr lvl="1"/>
            <a:r>
              <a:rPr lang="en-US" dirty="0" smtClean="0"/>
              <a:t>Clipping affects it too</a:t>
            </a:r>
          </a:p>
          <a:p>
            <a:pPr lvl="1"/>
            <a:r>
              <a:rPr lang="en-US" dirty="0" smtClean="0"/>
              <a:t>I haven’t identified a simple rule yet</a:t>
            </a:r>
          </a:p>
          <a:p>
            <a:pPr lvl="1"/>
            <a:r>
              <a:rPr lang="en-US" dirty="0"/>
              <a:t>Winding order stays the same</a:t>
            </a:r>
          </a:p>
          <a:p>
            <a:pPr lvl="2"/>
            <a:r>
              <a:rPr lang="en-US" dirty="0"/>
              <a:t>Three </a:t>
            </a:r>
            <a:r>
              <a:rPr lang="en-US" dirty="0" smtClean="0"/>
              <a:t>possible rotations</a:t>
            </a:r>
          </a:p>
          <a:p>
            <a:pPr lvl="1"/>
            <a:r>
              <a:rPr lang="en-US" sz="2000" i="1" dirty="0" smtClean="0">
                <a:hlinkClick r:id="rId2"/>
              </a:rPr>
              <a:t>*thanks, Fabian!</a:t>
            </a:r>
            <a:endParaRPr lang="en-US" sz="2000" i="1" dirty="0" smtClean="0"/>
          </a:p>
          <a:p>
            <a:r>
              <a:rPr lang="en-US" dirty="0" smtClean="0"/>
              <a:t>Barycentric coords are reordered to match</a:t>
            </a:r>
          </a:p>
          <a:p>
            <a:pPr lvl="1"/>
            <a:r>
              <a:rPr lang="en-US" dirty="0" smtClean="0"/>
              <a:t>Thus pixel shader doesn’t care</a:t>
            </a:r>
          </a:p>
          <a:p>
            <a:r>
              <a:rPr lang="en-US" dirty="0" smtClean="0"/>
              <a:t>We need them to correspond to original mesh data</a:t>
            </a:r>
          </a:p>
        </p:txBody>
      </p:sp>
      <p:pic>
        <p:nvPicPr>
          <p:cNvPr id="1026" name="Picture 2" descr="http://www.sportsfail.com/wp-content/uploads/2014/03/Funny+athletics+of+wom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45" y="338183"/>
            <a:ext cx="4032639" cy="3306765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</a:t>
            </a:r>
            <a:r>
              <a:rPr lang="en-US" b="1" dirty="0" smtClean="0"/>
              <a:t>V_INTERP_MOV_F32</a:t>
            </a:r>
            <a:r>
              <a:rPr lang="en-US" dirty="0" smtClean="0"/>
              <a:t> to get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pPr lvl="1"/>
            <a:r>
              <a:rPr lang="en-US" dirty="0" smtClean="0"/>
              <a:t>… and it will be a different vertex depending on rotation</a:t>
            </a:r>
          </a:p>
          <a:p>
            <a:r>
              <a:rPr lang="en-US" dirty="0" smtClean="0"/>
              <a:t>Yet </a:t>
            </a:r>
            <a:r>
              <a:rPr lang="en-US" b="1" dirty="0" smtClean="0"/>
              <a:t>flat</a:t>
            </a:r>
            <a:r>
              <a:rPr lang="en-US" dirty="0" smtClean="0"/>
              <a:t> parameters also use </a:t>
            </a:r>
            <a:r>
              <a:rPr lang="en-US" b="1" dirty="0" smtClean="0"/>
              <a:t>V_INTERP_MOV_F32</a:t>
            </a:r>
          </a:p>
          <a:p>
            <a:pPr lvl="1"/>
            <a:r>
              <a:rPr lang="en-US" dirty="0" smtClean="0"/>
              <a:t>… and it’s always the </a:t>
            </a:r>
            <a:r>
              <a:rPr lang="en-US" b="1" i="1" dirty="0" smtClean="0"/>
              <a:t>provoking</a:t>
            </a:r>
            <a:r>
              <a:rPr lang="en-US" i="1" dirty="0" smtClean="0"/>
              <a:t> vertex</a:t>
            </a:r>
          </a:p>
          <a:p>
            <a:pPr lvl="2"/>
            <a:r>
              <a:rPr lang="sv-SE" dirty="0" smtClean="0"/>
              <a:t>GL_LAST_COORD_CONVENTION by default</a:t>
            </a:r>
            <a:endParaRPr lang="en-US" i="1" dirty="0" smtClean="0"/>
          </a:p>
          <a:p>
            <a:r>
              <a:rPr lang="en-US" dirty="0" smtClean="0"/>
              <a:t>Behavior depends on interpolation qualifier</a:t>
            </a:r>
          </a:p>
          <a:p>
            <a:pPr lvl="1"/>
            <a:r>
              <a:rPr lang="en-US" b="1" dirty="0" smtClean="0"/>
              <a:t>flat</a:t>
            </a:r>
            <a:r>
              <a:rPr lang="en-US" dirty="0" smtClean="0"/>
              <a:t> or </a:t>
            </a:r>
            <a:r>
              <a:rPr lang="en-US" b="1" dirty="0" smtClean="0"/>
              <a:t>smooth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329112"/>
            <a:ext cx="4191000" cy="2371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80192" y="4238625"/>
            <a:ext cx="1264158" cy="26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180576" y="4204960"/>
            <a:ext cx="1502664" cy="26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2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Re-orienting the </a:t>
            </a:r>
            <a:r>
              <a:rPr lang="en-US" dirty="0" err="1" smtClean="0"/>
              <a:t>barycentrics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2427" cy="4351338"/>
          </a:xfrm>
        </p:spPr>
        <p:txBody>
          <a:bodyPr/>
          <a:lstStyle/>
          <a:p>
            <a:r>
              <a:rPr lang="en-US" dirty="0" smtClean="0"/>
              <a:t>Export the same parameter twice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  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Flat;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Smooth;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if </a:t>
            </a:r>
            <a:r>
              <a:rPr lang="en-US" dirty="0" smtClean="0"/>
              <a:t>P0.Smooth == P0.Flat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Correct orientation!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P1.Smooth == P0.Flat</a:t>
            </a:r>
          </a:p>
          <a:p>
            <a:pPr marL="0" indent="0">
              <a:buNone/>
            </a:pPr>
            <a:r>
              <a:rPr lang="en-US" dirty="0" smtClean="0"/>
              <a:t>	Rotate by 1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else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Rotate by 2</a:t>
            </a:r>
            <a:endParaRPr lang="en-GB" dirty="0"/>
          </a:p>
        </p:txBody>
      </p:sp>
      <p:grpSp>
        <p:nvGrpSpPr>
          <p:cNvPr id="26" name="Group 25"/>
          <p:cNvGrpSpPr/>
          <p:nvPr/>
        </p:nvGrpSpPr>
        <p:grpSpPr>
          <a:xfrm>
            <a:off x="6438586" y="3248886"/>
            <a:ext cx="3693246" cy="916060"/>
            <a:chOff x="6438586" y="3248886"/>
            <a:chExt cx="3693246" cy="916060"/>
          </a:xfrm>
        </p:grpSpPr>
        <p:grpSp>
          <p:nvGrpSpPr>
            <p:cNvPr id="4" name="Group 3"/>
            <p:cNvGrpSpPr/>
            <p:nvPr/>
          </p:nvGrpSpPr>
          <p:grpSpPr>
            <a:xfrm>
              <a:off x="6438586" y="3252258"/>
              <a:ext cx="1058719" cy="912688"/>
              <a:chOff x="1970902" y="3429000"/>
              <a:chExt cx="2570206" cy="2215694"/>
            </a:xfrm>
          </p:grpSpPr>
          <p:sp>
            <p:nvSpPr>
              <p:cNvPr id="5" name="Isosceles Triangle 4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9073113" y="3248886"/>
              <a:ext cx="1058719" cy="912688"/>
              <a:chOff x="1970902" y="3429000"/>
              <a:chExt cx="2570206" cy="2215694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Down Arrow 22"/>
            <p:cNvSpPr/>
            <p:nvPr/>
          </p:nvSpPr>
          <p:spPr>
            <a:xfrm rot="16200000">
              <a:off x="8039702" y="3316334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38586" y="4381913"/>
            <a:ext cx="3750757" cy="1215970"/>
            <a:chOff x="6438586" y="4381913"/>
            <a:chExt cx="3750757" cy="1215970"/>
          </a:xfrm>
        </p:grpSpPr>
        <p:grpSp>
          <p:nvGrpSpPr>
            <p:cNvPr id="10" name="Group 9"/>
            <p:cNvGrpSpPr/>
            <p:nvPr/>
          </p:nvGrpSpPr>
          <p:grpSpPr>
            <a:xfrm>
              <a:off x="6438586" y="4381913"/>
              <a:ext cx="1058719" cy="912688"/>
              <a:chOff x="1970902" y="3429000"/>
              <a:chExt cx="2570206" cy="2215694"/>
            </a:xfrm>
          </p:grpSpPr>
          <p:sp>
            <p:nvSpPr>
              <p:cNvPr id="11" name="Isosceles Triangle 10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7200000">
              <a:off x="9203639" y="4612180"/>
              <a:ext cx="1058719" cy="912688"/>
              <a:chOff x="1970902" y="3429000"/>
              <a:chExt cx="2570206" cy="2215694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4" name="Down Arrow 23"/>
            <p:cNvSpPr/>
            <p:nvPr/>
          </p:nvSpPr>
          <p:spPr>
            <a:xfrm rot="16200000">
              <a:off x="8039702" y="4449361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38586" y="5511568"/>
            <a:ext cx="3489706" cy="1215969"/>
            <a:chOff x="6438586" y="5511568"/>
            <a:chExt cx="3489706" cy="1215969"/>
          </a:xfrm>
        </p:grpSpPr>
        <p:grpSp>
          <p:nvGrpSpPr>
            <p:cNvPr id="16" name="Group 15"/>
            <p:cNvGrpSpPr/>
            <p:nvPr/>
          </p:nvGrpSpPr>
          <p:grpSpPr>
            <a:xfrm>
              <a:off x="6438586" y="5511568"/>
              <a:ext cx="1058719" cy="912688"/>
              <a:chOff x="1970902" y="3429000"/>
              <a:chExt cx="2570206" cy="2215694"/>
            </a:xfrm>
          </p:grpSpPr>
          <p:sp>
            <p:nvSpPr>
              <p:cNvPr id="17" name="Isosceles Triangle 16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4400000">
              <a:off x="8942588" y="5741834"/>
              <a:ext cx="1058719" cy="912688"/>
              <a:chOff x="1970902" y="3429000"/>
              <a:chExt cx="2570206" cy="2215694"/>
            </a:xfrm>
          </p:grpSpPr>
          <p:sp>
            <p:nvSpPr>
              <p:cNvPr id="20" name="Isosceles Triangle 19"/>
              <p:cNvSpPr/>
              <p:nvPr/>
            </p:nvSpPr>
            <p:spPr>
              <a:xfrm>
                <a:off x="1970903" y="3429000"/>
                <a:ext cx="2570205" cy="2215694"/>
              </a:xfrm>
              <a:prstGeom prst="triangle">
                <a:avLst/>
              </a:prstGeom>
              <a:gradFill>
                <a:gsLst>
                  <a:gs pos="34000">
                    <a:srgbClr val="FF3214"/>
                  </a:gs>
                  <a:gs pos="100000">
                    <a:srgbClr val="00FF00"/>
                  </a:gs>
                </a:gsLst>
                <a:lin ang="894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1970902" y="3429000"/>
                <a:ext cx="2570205" cy="2215694"/>
              </a:xfrm>
              <a:prstGeom prst="triangle">
                <a:avLst/>
              </a:pr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rgbClr val="1E6CFF"/>
                  </a:gs>
                </a:gsLst>
                <a:lin ang="168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5" name="Down Arrow 24"/>
            <p:cNvSpPr/>
            <p:nvPr/>
          </p:nvSpPr>
          <p:spPr>
            <a:xfrm rot="16200000">
              <a:off x="8039701" y="5582387"/>
              <a:ext cx="491013" cy="777791"/>
            </a:xfrm>
            <a:prstGeom prst="downArrow">
              <a:avLst>
                <a:gd name="adj1" fmla="val 50000"/>
                <a:gd name="adj2" fmla="val 7890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615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implementation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9769" y="1690688"/>
            <a:ext cx="667362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Consolas" panose="020B0609020204030204" pitchFamily="49" charset="0"/>
              </a:rPr>
              <a:t>             </a:t>
            </a:r>
            <a:r>
              <a:rPr lang="en-GB" sz="2000" dirty="0">
                <a:latin typeface="Consolas" panose="020B0609020204030204" pitchFamily="49" charset="0"/>
              </a:rPr>
              <a:t>V_SUB_F32     v0,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v0,    v0,    v1   </a:t>
            </a:r>
          </a:p>
          <a:p>
            <a:r>
              <a:rPr lang="en-GB" sz="2000" dirty="0" smtClean="0">
                <a:latin typeface="Consolas" panose="020B0609020204030204" pitchFamily="49" charset="0"/>
              </a:rPr>
              <a:t>V_INTERP_MOV_F32(a0.Z)     </a:t>
            </a:r>
            <a:r>
              <a:rPr lang="en-GB" sz="2000" dirty="0">
                <a:latin typeface="Consolas" panose="020B0609020204030204" pitchFamily="49" charset="0"/>
              </a:rPr>
              <a:t>v2 = P0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V_INTERP_MOV_F32(a2.Z)     v3 = P0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V_CMP_EQ_F32    VCC,    v2,    v3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v4,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v4,    v4,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v0,    v0,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v1,    v1,    v4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V_MOV_B32     v4,   1.0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V_INTERP_P2_F32(a0.Z)     v2 += P20*v4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V_CMP_EQ_F32    VCC,    v2,    v3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v2,   1.0,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    V_SUB_F32     v2,    v2,    v1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v1,    v1,    v0   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         V_CNDMASK_B32     v0,    v0,    v2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77075" y="2340952"/>
            <a:ext cx="4957045" cy="4517048"/>
          </a:xfrm>
        </p:spPr>
        <p:txBody>
          <a:bodyPr>
            <a:normAutofit/>
          </a:bodyPr>
          <a:lstStyle/>
          <a:p>
            <a:r>
              <a:rPr lang="en-US" dirty="0" smtClean="0"/>
              <a:t>Look Ma, no geometry or domain shaders!</a:t>
            </a:r>
          </a:p>
          <a:p>
            <a:r>
              <a:rPr lang="en-US" dirty="0" smtClean="0"/>
              <a:t>Export </a:t>
            </a:r>
            <a:r>
              <a:rPr lang="en-US" dirty="0" err="1"/>
              <a:t>gl_VertexID</a:t>
            </a:r>
            <a:r>
              <a:rPr lang="en-US" dirty="0"/>
              <a:t> as the parameter in </a:t>
            </a:r>
            <a:r>
              <a:rPr lang="en-US" dirty="0" smtClean="0"/>
              <a:t>VS</a:t>
            </a:r>
          </a:p>
          <a:p>
            <a:r>
              <a:rPr lang="en-US" dirty="0" smtClean="0"/>
              <a:t>Works with indexed draws</a:t>
            </a:r>
          </a:p>
          <a:p>
            <a:r>
              <a:rPr lang="en-US" dirty="0" smtClean="0"/>
              <a:t>Ludicrous speed!</a:t>
            </a:r>
          </a:p>
          <a:p>
            <a:endParaRPr lang="en-US" dirty="0"/>
          </a:p>
          <a:p>
            <a:r>
              <a:rPr lang="en-US" dirty="0" smtClean="0"/>
              <a:t>…but can we have </a:t>
            </a:r>
            <a:r>
              <a:rPr lang="en-US" dirty="0" err="1" smtClean="0"/>
              <a:t>barycentrics</a:t>
            </a:r>
            <a:r>
              <a:rPr lang="en-US" dirty="0" smtClean="0"/>
              <a:t> without hacks, dear IHVs?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519553" y="1496291"/>
            <a:ext cx="629392" cy="5225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6125" y="1206683"/>
            <a:ext cx="30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Change winding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order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CCW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material shading –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an attribute buffer</a:t>
            </a:r>
          </a:p>
          <a:p>
            <a:pPr lvl="1"/>
            <a:r>
              <a:rPr lang="en-US" dirty="0" smtClean="0"/>
              <a:t>Instance ID, Primitive ID, </a:t>
            </a:r>
            <a:r>
              <a:rPr lang="en-US" i="1" dirty="0" smtClean="0"/>
              <a:t>Material ID</a:t>
            </a:r>
            <a:r>
              <a:rPr lang="en-US" dirty="0" smtClean="0"/>
              <a:t>, Barycentric U &amp; V</a:t>
            </a:r>
          </a:p>
          <a:p>
            <a:pPr lvl="2"/>
            <a:r>
              <a:rPr lang="en-US" i="1" dirty="0" smtClean="0"/>
              <a:t>Material ID</a:t>
            </a:r>
            <a:r>
              <a:rPr lang="en-US" dirty="0" smtClean="0"/>
              <a:t> optional</a:t>
            </a:r>
            <a:endParaRPr lang="en-GB" dirty="0" smtClean="0"/>
          </a:p>
          <a:p>
            <a:pPr lvl="2"/>
            <a:r>
              <a:rPr lang="en-US" dirty="0" smtClean="0"/>
              <a:t>Barycentric coords typically need </a:t>
            </a:r>
            <a:r>
              <a:rPr lang="en-US" i="1" dirty="0" smtClean="0"/>
              <a:t>more</a:t>
            </a:r>
            <a:r>
              <a:rPr lang="en-US" dirty="0" smtClean="0"/>
              <a:t> than 16-bit/component</a:t>
            </a:r>
          </a:p>
          <a:p>
            <a:pPr lvl="1"/>
            <a:r>
              <a:rPr lang="en-US" dirty="0" smtClean="0"/>
              <a:t>Single RGBA32F</a:t>
            </a:r>
          </a:p>
          <a:p>
            <a:r>
              <a:rPr lang="en-US" dirty="0" smtClean="0"/>
              <a:t>Bin pixels per material</a:t>
            </a:r>
          </a:p>
          <a:p>
            <a:pPr lvl="1"/>
            <a:r>
              <a:rPr lang="en-US" dirty="0" smtClean="0"/>
              <a:t>Store pixel screen coords</a:t>
            </a:r>
          </a:p>
          <a:p>
            <a:r>
              <a:rPr lang="en-US" dirty="0" smtClean="0"/>
              <a:t>Dispatch material shaders</a:t>
            </a:r>
          </a:p>
        </p:txBody>
      </p:sp>
    </p:spTree>
    <p:extLst>
      <p:ext uri="{BB962C8B-B14F-4D97-AF65-F5344CB8AC3E}">
        <p14:creationId xmlns:p14="http://schemas.microsoft.com/office/powerpoint/2010/main" val="25741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 pixels per material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idea: append buffer per material</a:t>
            </a:r>
          </a:p>
          <a:p>
            <a:pPr lvl="1"/>
            <a:r>
              <a:rPr lang="en-US" b="1" dirty="0" smtClean="0"/>
              <a:t>O</a:t>
            </a:r>
            <a:r>
              <a:rPr lang="en-US" dirty="0" smtClean="0"/>
              <a:t>(materials * pixels) memory requirements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append buffer then!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Add pixels in any order, sort later?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Sloooooooooooooow</a:t>
            </a:r>
            <a:endParaRPr lang="en-US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486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061"/>
              </p:ext>
            </p:extLst>
          </p:nvPr>
        </p:nvGraphicFramePr>
        <p:xfrm>
          <a:off x="4354284" y="2259578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 to the rescue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pixels using each material	</a:t>
            </a:r>
            <a:r>
              <a:rPr lang="en-US" b="1" dirty="0" smtClean="0"/>
              <a:t>O</a:t>
            </a:r>
            <a:r>
              <a:rPr lang="en-US" dirty="0" smtClean="0"/>
              <a:t>(pixels)</a:t>
            </a:r>
          </a:p>
          <a:p>
            <a:pPr lvl="1"/>
            <a:r>
              <a:rPr lang="en-US" dirty="0" smtClean="0"/>
              <a:t>Use global atomics</a:t>
            </a:r>
          </a:p>
          <a:p>
            <a:r>
              <a:rPr lang="en-US" i="1" dirty="0" smtClean="0"/>
              <a:t>Exclusive </a:t>
            </a:r>
            <a:r>
              <a:rPr lang="en-US" dirty="0" smtClean="0"/>
              <a:t>prefix scan pixel counts	</a:t>
            </a:r>
            <a:r>
              <a:rPr lang="en-US" b="1" dirty="0" smtClean="0"/>
              <a:t>O</a:t>
            </a:r>
            <a:r>
              <a:rPr lang="en-US" dirty="0" smtClean="0"/>
              <a:t>(materials)</a:t>
            </a:r>
          </a:p>
          <a:p>
            <a:pPr lvl="1"/>
            <a:r>
              <a:rPr lang="en-US" dirty="0" err="1" smtClean="0"/>
              <a:t>dst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src</a:t>
            </a:r>
            <a:r>
              <a:rPr lang="en-US" dirty="0" smtClean="0"/>
              <a:t>[0] + </a:t>
            </a:r>
            <a:r>
              <a:rPr lang="en-US" dirty="0" err="1" smtClean="0"/>
              <a:t>src</a:t>
            </a:r>
            <a:r>
              <a:rPr lang="en-US" dirty="0" smtClean="0"/>
              <a:t>[1] + … + </a:t>
            </a:r>
            <a:r>
              <a:rPr lang="en-US" dirty="0" err="1" smtClean="0"/>
              <a:t>src</a:t>
            </a:r>
            <a:r>
              <a:rPr lang="en-US" dirty="0" smtClean="0"/>
              <a:t>[i-1]</a:t>
            </a:r>
          </a:p>
          <a:p>
            <a:r>
              <a:rPr lang="en-US" dirty="0" smtClean="0"/>
              <a:t>Write each pixel to target bin		</a:t>
            </a:r>
            <a:r>
              <a:rPr lang="en-US" b="1" dirty="0" smtClean="0"/>
              <a:t>O</a:t>
            </a:r>
            <a:r>
              <a:rPr lang="en-US" dirty="0" smtClean="0"/>
              <a:t>(pixels)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12640"/>
              </p:ext>
            </p:extLst>
          </p:nvPr>
        </p:nvGraphicFramePr>
        <p:xfrm>
          <a:off x="1498600" y="4338320"/>
          <a:ext cx="4752000" cy="7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rgbClr val="FFE699"/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77212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Freeform 6"/>
          <p:cNvSpPr/>
          <p:nvPr/>
        </p:nvSpPr>
        <p:spPr>
          <a:xfrm>
            <a:off x="862421" y="5526320"/>
            <a:ext cx="2613386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26716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40972 w 2613386"/>
              <a:gd name="connsiteY1" fmla="*/ 274341 h 601164"/>
              <a:gd name="connsiteX2" fmla="*/ 0 w 2613386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386" h="601164">
                <a:moveTo>
                  <a:pt x="2613386" y="0"/>
                </a:moveTo>
                <a:cubicBezTo>
                  <a:pt x="2603499" y="316691"/>
                  <a:pt x="1622607" y="281235"/>
                  <a:pt x="1240972" y="274341"/>
                </a:cubicBezTo>
                <a:cubicBezTo>
                  <a:pt x="859337" y="267447"/>
                  <a:pt x="90351" y="349255"/>
                  <a:pt x="0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Freeform 8"/>
          <p:cNvSpPr/>
          <p:nvPr/>
        </p:nvSpPr>
        <p:spPr>
          <a:xfrm>
            <a:off x="2024471" y="5533320"/>
            <a:ext cx="2241911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911" h="601164">
                <a:moveTo>
                  <a:pt x="2241911" y="0"/>
                </a:moveTo>
                <a:cubicBezTo>
                  <a:pt x="2232024" y="250016"/>
                  <a:pt x="1547949" y="374172"/>
                  <a:pt x="1231447" y="379116"/>
                </a:cubicBezTo>
                <a:cubicBezTo>
                  <a:pt x="914945" y="384060"/>
                  <a:pt x="80826" y="387355"/>
                  <a:pt x="0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Freeform 9"/>
          <p:cNvSpPr/>
          <p:nvPr/>
        </p:nvSpPr>
        <p:spPr>
          <a:xfrm>
            <a:off x="5057909" y="5533320"/>
            <a:ext cx="987065" cy="601164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1026104 w 2003724"/>
              <a:gd name="connsiteY0" fmla="*/ 0 h 591639"/>
              <a:gd name="connsiteX1" fmla="*/ 15640 w 2003724"/>
              <a:gd name="connsiteY1" fmla="*/ 379116 h 591639"/>
              <a:gd name="connsiteX2" fmla="*/ 2003643 w 2003724"/>
              <a:gd name="connsiteY2" fmla="*/ 591639 h 591639"/>
              <a:gd name="connsiteX0" fmla="*/ 1026376 w 2013520"/>
              <a:gd name="connsiteY0" fmla="*/ 0 h 601164"/>
              <a:gd name="connsiteX1" fmla="*/ 15912 w 2013520"/>
              <a:gd name="connsiteY1" fmla="*/ 379116 h 601164"/>
              <a:gd name="connsiteX2" fmla="*/ 2013440 w 2013520"/>
              <a:gd name="connsiteY2" fmla="*/ 601164 h 601164"/>
              <a:gd name="connsiteX0" fmla="*/ 291 w 987690"/>
              <a:gd name="connsiteY0" fmla="*/ 0 h 601164"/>
              <a:gd name="connsiteX1" fmla="*/ 399527 w 987690"/>
              <a:gd name="connsiteY1" fmla="*/ 331491 h 601164"/>
              <a:gd name="connsiteX2" fmla="*/ 987355 w 987690"/>
              <a:gd name="connsiteY2" fmla="*/ 601164 h 601164"/>
              <a:gd name="connsiteX0" fmla="*/ 341 w 987771"/>
              <a:gd name="connsiteY0" fmla="*/ 0 h 601164"/>
              <a:gd name="connsiteX1" fmla="*/ 399577 w 987771"/>
              <a:gd name="connsiteY1" fmla="*/ 331491 h 601164"/>
              <a:gd name="connsiteX2" fmla="*/ 987405 w 987771"/>
              <a:gd name="connsiteY2" fmla="*/ 601164 h 601164"/>
              <a:gd name="connsiteX0" fmla="*/ 280 w 987758"/>
              <a:gd name="connsiteY0" fmla="*/ 0 h 601164"/>
              <a:gd name="connsiteX1" fmla="*/ 447141 w 987758"/>
              <a:gd name="connsiteY1" fmla="*/ 331491 h 601164"/>
              <a:gd name="connsiteX2" fmla="*/ 987344 w 987758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065" h="601164">
                <a:moveTo>
                  <a:pt x="1" y="0"/>
                </a:moveTo>
                <a:cubicBezTo>
                  <a:pt x="-361" y="230966"/>
                  <a:pt x="282351" y="326547"/>
                  <a:pt x="446862" y="331491"/>
                </a:cubicBezTo>
                <a:cubicBezTo>
                  <a:pt x="611373" y="336435"/>
                  <a:pt x="905966" y="377830"/>
                  <a:pt x="987065" y="601164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 10"/>
          <p:cNvSpPr/>
          <p:nvPr/>
        </p:nvSpPr>
        <p:spPr>
          <a:xfrm>
            <a:off x="5849437" y="5533319"/>
            <a:ext cx="2701565" cy="591639"/>
          </a:xfrm>
          <a:custGeom>
            <a:avLst/>
            <a:gdLst>
              <a:gd name="connsiteX0" fmla="*/ 0 w 574972"/>
              <a:gd name="connsiteY0" fmla="*/ 0 h 1881052"/>
              <a:gd name="connsiteX1" fmla="*/ 487680 w 574972"/>
              <a:gd name="connsiteY1" fmla="*/ 809897 h 1881052"/>
              <a:gd name="connsiteX2" fmla="*/ 574766 w 574972"/>
              <a:gd name="connsiteY2" fmla="*/ 1881052 h 1881052"/>
              <a:gd name="connsiteX3" fmla="*/ 574766 w 574972"/>
              <a:gd name="connsiteY3" fmla="*/ 1881052 h 1881052"/>
              <a:gd name="connsiteX0" fmla="*/ 0 w 478972"/>
              <a:gd name="connsiteY0" fmla="*/ 0 h 1881052"/>
              <a:gd name="connsiteX1" fmla="*/ 391886 w 478972"/>
              <a:gd name="connsiteY1" fmla="*/ 809897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0 w 478972"/>
              <a:gd name="connsiteY0" fmla="*/ 0 h 1881052"/>
              <a:gd name="connsiteX1" fmla="*/ 235131 w 478972"/>
              <a:gd name="connsiteY1" fmla="*/ 400595 h 1881052"/>
              <a:gd name="connsiteX2" fmla="*/ 478972 w 478972"/>
              <a:gd name="connsiteY2" fmla="*/ 1881052 h 1881052"/>
              <a:gd name="connsiteX3" fmla="*/ 478972 w 478972"/>
              <a:gd name="connsiteY3" fmla="*/ 1881052 h 1881052"/>
              <a:gd name="connsiteX0" fmla="*/ 8708 w 492962"/>
              <a:gd name="connsiteY0" fmla="*/ 0 h 1914672"/>
              <a:gd name="connsiteX1" fmla="*/ 243839 w 492962"/>
              <a:gd name="connsiteY1" fmla="*/ 400595 h 1914672"/>
              <a:gd name="connsiteX2" fmla="*/ 487680 w 492962"/>
              <a:gd name="connsiteY2" fmla="*/ 1881052 h 1914672"/>
              <a:gd name="connsiteX3" fmla="*/ 0 w 492962"/>
              <a:gd name="connsiteY3" fmla="*/ 1393372 h 1914672"/>
              <a:gd name="connsiteX0" fmla="*/ 8708 w 243875"/>
              <a:gd name="connsiteY0" fmla="*/ 0 h 1393372"/>
              <a:gd name="connsiteX1" fmla="*/ 243839 w 243875"/>
              <a:gd name="connsiteY1" fmla="*/ 400595 h 1393372"/>
              <a:gd name="connsiteX2" fmla="*/ 0 w 243875"/>
              <a:gd name="connsiteY2" fmla="*/ 1393372 h 1393372"/>
              <a:gd name="connsiteX0" fmla="*/ 8708 w 247205"/>
              <a:gd name="connsiteY0" fmla="*/ 0 h 1393372"/>
              <a:gd name="connsiteX1" fmla="*/ 243839 w 247205"/>
              <a:gd name="connsiteY1" fmla="*/ 400595 h 1393372"/>
              <a:gd name="connsiteX2" fmla="*/ 0 w 247205"/>
              <a:gd name="connsiteY2" fmla="*/ 1393372 h 1393372"/>
              <a:gd name="connsiteX0" fmla="*/ 8708 w 410420"/>
              <a:gd name="connsiteY0" fmla="*/ 0 h 1393372"/>
              <a:gd name="connsiteX1" fmla="*/ 409302 w 410420"/>
              <a:gd name="connsiteY1" fmla="*/ 557349 h 1393372"/>
              <a:gd name="connsiteX2" fmla="*/ 0 w 410420"/>
              <a:gd name="connsiteY2" fmla="*/ 1393372 h 1393372"/>
              <a:gd name="connsiteX0" fmla="*/ 8708 w 430999"/>
              <a:gd name="connsiteY0" fmla="*/ 0 h 1393372"/>
              <a:gd name="connsiteX1" fmla="*/ 409302 w 430999"/>
              <a:gd name="connsiteY1" fmla="*/ 557349 h 1393372"/>
              <a:gd name="connsiteX2" fmla="*/ 0 w 430999"/>
              <a:gd name="connsiteY2" fmla="*/ 1393372 h 1393372"/>
              <a:gd name="connsiteX0" fmla="*/ 8708 w 409797"/>
              <a:gd name="connsiteY0" fmla="*/ 0 h 1393372"/>
              <a:gd name="connsiteX1" fmla="*/ 409302 w 409797"/>
              <a:gd name="connsiteY1" fmla="*/ 557349 h 1393372"/>
              <a:gd name="connsiteX2" fmla="*/ 0 w 409797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305478"/>
              <a:gd name="connsiteY0" fmla="*/ 0 h 1393372"/>
              <a:gd name="connsiteX1" fmla="*/ 304799 w 305478"/>
              <a:gd name="connsiteY1" fmla="*/ 600892 h 1393372"/>
              <a:gd name="connsiteX2" fmla="*/ 0 w 305478"/>
              <a:gd name="connsiteY2" fmla="*/ 1393372 h 1393372"/>
              <a:gd name="connsiteX0" fmla="*/ 8708 w 270740"/>
              <a:gd name="connsiteY0" fmla="*/ 0 h 1393372"/>
              <a:gd name="connsiteX1" fmla="*/ 269965 w 270740"/>
              <a:gd name="connsiteY1" fmla="*/ 618309 h 1393372"/>
              <a:gd name="connsiteX2" fmla="*/ 0 w 270740"/>
              <a:gd name="connsiteY2" fmla="*/ 1393372 h 1393372"/>
              <a:gd name="connsiteX0" fmla="*/ 8708 w 270989"/>
              <a:gd name="connsiteY0" fmla="*/ 0 h 1393372"/>
              <a:gd name="connsiteX1" fmla="*/ 269965 w 270989"/>
              <a:gd name="connsiteY1" fmla="*/ 618309 h 1393372"/>
              <a:gd name="connsiteX2" fmla="*/ 0 w 270989"/>
              <a:gd name="connsiteY2" fmla="*/ 1393372 h 1393372"/>
              <a:gd name="connsiteX0" fmla="*/ 8708 w 270831"/>
              <a:gd name="connsiteY0" fmla="*/ 0 h 1393372"/>
              <a:gd name="connsiteX1" fmla="*/ 269965 w 270831"/>
              <a:gd name="connsiteY1" fmla="*/ 618309 h 1393372"/>
              <a:gd name="connsiteX2" fmla="*/ 0 w 270831"/>
              <a:gd name="connsiteY2" fmla="*/ 1393372 h 1393372"/>
              <a:gd name="connsiteX0" fmla="*/ 8708 w 236157"/>
              <a:gd name="connsiteY0" fmla="*/ 0 h 1393372"/>
              <a:gd name="connsiteX1" fmla="*/ 235130 w 236157"/>
              <a:gd name="connsiteY1" fmla="*/ 644435 h 1393372"/>
              <a:gd name="connsiteX2" fmla="*/ 0 w 236157"/>
              <a:gd name="connsiteY2" fmla="*/ 1393372 h 1393372"/>
              <a:gd name="connsiteX0" fmla="*/ 8708 w 262157"/>
              <a:gd name="connsiteY0" fmla="*/ 0 h 1393372"/>
              <a:gd name="connsiteX1" fmla="*/ 261256 w 262157"/>
              <a:gd name="connsiteY1" fmla="*/ 696687 h 1393372"/>
              <a:gd name="connsiteX2" fmla="*/ 0 w 262157"/>
              <a:gd name="connsiteY2" fmla="*/ 1393372 h 1393372"/>
              <a:gd name="connsiteX0" fmla="*/ 209005 w 467683"/>
              <a:gd name="connsiteY0" fmla="*/ 0 h 801189"/>
              <a:gd name="connsiteX1" fmla="*/ 461553 w 467683"/>
              <a:gd name="connsiteY1" fmla="*/ 696687 h 801189"/>
              <a:gd name="connsiteX2" fmla="*/ 0 w 467683"/>
              <a:gd name="connsiteY2" fmla="*/ 801189 h 801189"/>
              <a:gd name="connsiteX0" fmla="*/ 209005 w 277328"/>
              <a:gd name="connsiteY0" fmla="*/ 0 h 801189"/>
              <a:gd name="connsiteX1" fmla="*/ 148044 w 277328"/>
              <a:gd name="connsiteY1" fmla="*/ 409304 h 801189"/>
              <a:gd name="connsiteX2" fmla="*/ 0 w 277328"/>
              <a:gd name="connsiteY2" fmla="*/ 801189 h 801189"/>
              <a:gd name="connsiteX0" fmla="*/ 209005 w 209005"/>
              <a:gd name="connsiteY0" fmla="*/ 0 h 801189"/>
              <a:gd name="connsiteX1" fmla="*/ 0 w 209005"/>
              <a:gd name="connsiteY1" fmla="*/ 801189 h 801189"/>
              <a:gd name="connsiteX0" fmla="*/ 252548 w 252548"/>
              <a:gd name="connsiteY0" fmla="*/ 0 h 775063"/>
              <a:gd name="connsiteX1" fmla="*/ 0 w 252548"/>
              <a:gd name="connsiteY1" fmla="*/ 775063 h 775063"/>
              <a:gd name="connsiteX0" fmla="*/ 252548 w 252548"/>
              <a:gd name="connsiteY0" fmla="*/ 0 h 775063"/>
              <a:gd name="connsiteX1" fmla="*/ 121921 w 252548"/>
              <a:gd name="connsiteY1" fmla="*/ 391907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52548"/>
              <a:gd name="connsiteY0" fmla="*/ 0 h 775063"/>
              <a:gd name="connsiteX1" fmla="*/ 235133 w 252548"/>
              <a:gd name="connsiteY1" fmla="*/ 435449 h 775063"/>
              <a:gd name="connsiteX2" fmla="*/ 0 w 252548"/>
              <a:gd name="connsiteY2" fmla="*/ 775063 h 775063"/>
              <a:gd name="connsiteX0" fmla="*/ 252548 w 261259"/>
              <a:gd name="connsiteY0" fmla="*/ 0 h 775063"/>
              <a:gd name="connsiteX1" fmla="*/ 261259 w 261259"/>
              <a:gd name="connsiteY1" fmla="*/ 426741 h 775063"/>
              <a:gd name="connsiteX2" fmla="*/ 0 w 261259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6433"/>
              <a:gd name="connsiteY0" fmla="*/ 0 h 775063"/>
              <a:gd name="connsiteX1" fmla="*/ 261259 w 266433"/>
              <a:gd name="connsiteY1" fmla="*/ 426741 h 775063"/>
              <a:gd name="connsiteX2" fmla="*/ 0 w 266433"/>
              <a:gd name="connsiteY2" fmla="*/ 775063 h 775063"/>
              <a:gd name="connsiteX0" fmla="*/ 252548 w 267054"/>
              <a:gd name="connsiteY0" fmla="*/ 0 h 775063"/>
              <a:gd name="connsiteX1" fmla="*/ 261259 w 267054"/>
              <a:gd name="connsiteY1" fmla="*/ 426741 h 775063"/>
              <a:gd name="connsiteX2" fmla="*/ 156755 w 267054"/>
              <a:gd name="connsiteY2" fmla="*/ 722833 h 775063"/>
              <a:gd name="connsiteX3" fmla="*/ 0 w 267054"/>
              <a:gd name="connsiteY3" fmla="*/ 775063 h 775063"/>
              <a:gd name="connsiteX0" fmla="*/ 174170 w 188676"/>
              <a:gd name="connsiteY0" fmla="*/ 0 h 775063"/>
              <a:gd name="connsiteX1" fmla="*/ 182881 w 188676"/>
              <a:gd name="connsiteY1" fmla="*/ 426741 h 775063"/>
              <a:gd name="connsiteX2" fmla="*/ 78377 w 188676"/>
              <a:gd name="connsiteY2" fmla="*/ 722833 h 775063"/>
              <a:gd name="connsiteX3" fmla="*/ 0 w 188676"/>
              <a:gd name="connsiteY3" fmla="*/ 775063 h 775063"/>
              <a:gd name="connsiteX0" fmla="*/ 174170 w 263444"/>
              <a:gd name="connsiteY0" fmla="*/ 0 h 775063"/>
              <a:gd name="connsiteX1" fmla="*/ 182881 w 263444"/>
              <a:gd name="connsiteY1" fmla="*/ 426741 h 775063"/>
              <a:gd name="connsiteX2" fmla="*/ 252548 w 263444"/>
              <a:gd name="connsiteY2" fmla="*/ 714124 h 775063"/>
              <a:gd name="connsiteX3" fmla="*/ 0 w 263444"/>
              <a:gd name="connsiteY3" fmla="*/ 775063 h 775063"/>
              <a:gd name="connsiteX0" fmla="*/ 174170 w 194359"/>
              <a:gd name="connsiteY0" fmla="*/ 0 h 775063"/>
              <a:gd name="connsiteX1" fmla="*/ 182881 w 194359"/>
              <a:gd name="connsiteY1" fmla="*/ 426741 h 775063"/>
              <a:gd name="connsiteX2" fmla="*/ 0 w 194359"/>
              <a:gd name="connsiteY2" fmla="*/ 775063 h 775063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85013"/>
              <a:gd name="connsiteY0" fmla="*/ 0 h 801189"/>
              <a:gd name="connsiteX1" fmla="*/ 174172 w 185013"/>
              <a:gd name="connsiteY1" fmla="*/ 426741 h 801189"/>
              <a:gd name="connsiteX2" fmla="*/ 0 w 185013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77514"/>
              <a:gd name="connsiteY0" fmla="*/ 0 h 801189"/>
              <a:gd name="connsiteX1" fmla="*/ 174172 w 177514"/>
              <a:gd name="connsiteY1" fmla="*/ 426741 h 801189"/>
              <a:gd name="connsiteX2" fmla="*/ 0 w 177514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165461 w 187971"/>
              <a:gd name="connsiteY0" fmla="*/ 0 h 801189"/>
              <a:gd name="connsiteX1" fmla="*/ 174172 w 187971"/>
              <a:gd name="connsiteY1" fmla="*/ 426741 h 801189"/>
              <a:gd name="connsiteX2" fmla="*/ 0 w 187971"/>
              <a:gd name="connsiteY2" fmla="*/ 801189 h 801189"/>
              <a:gd name="connsiteX0" fmla="*/ 2613386 w 2635896"/>
              <a:gd name="connsiteY0" fmla="*/ 0 h 601164"/>
              <a:gd name="connsiteX1" fmla="*/ 2622097 w 2635896"/>
              <a:gd name="connsiteY1" fmla="*/ 426741 h 601164"/>
              <a:gd name="connsiteX2" fmla="*/ 0 w 2635896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672"/>
              <a:gd name="connsiteY0" fmla="*/ 0 h 601164"/>
              <a:gd name="connsiteX1" fmla="*/ 1221922 w 2614672"/>
              <a:gd name="connsiteY1" fmla="*/ 274341 h 601164"/>
              <a:gd name="connsiteX2" fmla="*/ 0 w 2614672"/>
              <a:gd name="connsiteY2" fmla="*/ 601164 h 601164"/>
              <a:gd name="connsiteX0" fmla="*/ 2613386 w 2614125"/>
              <a:gd name="connsiteY0" fmla="*/ 0 h 601164"/>
              <a:gd name="connsiteX1" fmla="*/ 1221922 w 2614125"/>
              <a:gd name="connsiteY1" fmla="*/ 274341 h 601164"/>
              <a:gd name="connsiteX2" fmla="*/ 0 w 2614125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4388"/>
              <a:gd name="connsiteY0" fmla="*/ 0 h 601164"/>
              <a:gd name="connsiteX1" fmla="*/ 1221922 w 2614388"/>
              <a:gd name="connsiteY1" fmla="*/ 274341 h 601164"/>
              <a:gd name="connsiteX2" fmla="*/ 0 w 2614388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221922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613386 w 2613386"/>
              <a:gd name="connsiteY0" fmla="*/ 0 h 601164"/>
              <a:gd name="connsiteX1" fmla="*/ 1402897 w 2613386"/>
              <a:gd name="connsiteY1" fmla="*/ 274341 h 601164"/>
              <a:gd name="connsiteX2" fmla="*/ 0 w 2613386"/>
              <a:gd name="connsiteY2" fmla="*/ 601164 h 601164"/>
              <a:gd name="connsiteX0" fmla="*/ 2241911 w 2241911"/>
              <a:gd name="connsiteY0" fmla="*/ 0 h 601164"/>
              <a:gd name="connsiteX1" fmla="*/ 1031422 w 2241911"/>
              <a:gd name="connsiteY1" fmla="*/ 274341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069522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2241911 w 2241911"/>
              <a:gd name="connsiteY0" fmla="*/ 0 h 601164"/>
              <a:gd name="connsiteX1" fmla="*/ 1231447 w 2241911"/>
              <a:gd name="connsiteY1" fmla="*/ 379116 h 601164"/>
              <a:gd name="connsiteX2" fmla="*/ 0 w 2241911"/>
              <a:gd name="connsiteY2" fmla="*/ 601164 h 601164"/>
              <a:gd name="connsiteX0" fmla="*/ 1026104 w 2003724"/>
              <a:gd name="connsiteY0" fmla="*/ 0 h 591639"/>
              <a:gd name="connsiteX1" fmla="*/ 15640 w 2003724"/>
              <a:gd name="connsiteY1" fmla="*/ 379116 h 591639"/>
              <a:gd name="connsiteX2" fmla="*/ 2003643 w 2003724"/>
              <a:gd name="connsiteY2" fmla="*/ 591639 h 591639"/>
              <a:gd name="connsiteX0" fmla="*/ 1026376 w 2013520"/>
              <a:gd name="connsiteY0" fmla="*/ 0 h 601164"/>
              <a:gd name="connsiteX1" fmla="*/ 15912 w 2013520"/>
              <a:gd name="connsiteY1" fmla="*/ 379116 h 601164"/>
              <a:gd name="connsiteX2" fmla="*/ 2013440 w 2013520"/>
              <a:gd name="connsiteY2" fmla="*/ 601164 h 601164"/>
              <a:gd name="connsiteX0" fmla="*/ 291 w 987690"/>
              <a:gd name="connsiteY0" fmla="*/ 0 h 601164"/>
              <a:gd name="connsiteX1" fmla="*/ 399527 w 987690"/>
              <a:gd name="connsiteY1" fmla="*/ 331491 h 601164"/>
              <a:gd name="connsiteX2" fmla="*/ 987355 w 987690"/>
              <a:gd name="connsiteY2" fmla="*/ 601164 h 601164"/>
              <a:gd name="connsiteX0" fmla="*/ 341 w 987771"/>
              <a:gd name="connsiteY0" fmla="*/ 0 h 601164"/>
              <a:gd name="connsiteX1" fmla="*/ 399577 w 987771"/>
              <a:gd name="connsiteY1" fmla="*/ 331491 h 601164"/>
              <a:gd name="connsiteX2" fmla="*/ 987405 w 987771"/>
              <a:gd name="connsiteY2" fmla="*/ 601164 h 601164"/>
              <a:gd name="connsiteX0" fmla="*/ 280 w 987758"/>
              <a:gd name="connsiteY0" fmla="*/ 0 h 601164"/>
              <a:gd name="connsiteX1" fmla="*/ 447141 w 987758"/>
              <a:gd name="connsiteY1" fmla="*/ 331491 h 601164"/>
              <a:gd name="connsiteX2" fmla="*/ 987344 w 987758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280 w 987344"/>
              <a:gd name="connsiteY0" fmla="*/ 0 h 601164"/>
              <a:gd name="connsiteX1" fmla="*/ 447141 w 987344"/>
              <a:gd name="connsiteY1" fmla="*/ 331491 h 601164"/>
              <a:gd name="connsiteX2" fmla="*/ 987344 w 987344"/>
              <a:gd name="connsiteY2" fmla="*/ 601164 h 601164"/>
              <a:gd name="connsiteX0" fmla="*/ 1 w 987065"/>
              <a:gd name="connsiteY0" fmla="*/ 0 h 601164"/>
              <a:gd name="connsiteX1" fmla="*/ 446862 w 987065"/>
              <a:gd name="connsiteY1" fmla="*/ 331491 h 601164"/>
              <a:gd name="connsiteX2" fmla="*/ 987065 w 987065"/>
              <a:gd name="connsiteY2" fmla="*/ 601164 h 601164"/>
              <a:gd name="connsiteX0" fmla="*/ 16 w 2673005"/>
              <a:gd name="connsiteY0" fmla="*/ 0 h 591639"/>
              <a:gd name="connsiteX1" fmla="*/ 446877 w 2673005"/>
              <a:gd name="connsiteY1" fmla="*/ 331491 h 591639"/>
              <a:gd name="connsiteX2" fmla="*/ 2673005 w 2673005"/>
              <a:gd name="connsiteY2" fmla="*/ 591639 h 591639"/>
              <a:gd name="connsiteX0" fmla="*/ 28 w 2701592"/>
              <a:gd name="connsiteY0" fmla="*/ 0 h 591639"/>
              <a:gd name="connsiteX1" fmla="*/ 446889 w 2701592"/>
              <a:gd name="connsiteY1" fmla="*/ 331491 h 591639"/>
              <a:gd name="connsiteX2" fmla="*/ 2701592 w 2701592"/>
              <a:gd name="connsiteY2" fmla="*/ 591639 h 591639"/>
              <a:gd name="connsiteX0" fmla="*/ 1 w 2701565"/>
              <a:gd name="connsiteY0" fmla="*/ 0 h 591639"/>
              <a:gd name="connsiteX1" fmla="*/ 1199337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  <a:gd name="connsiteX0" fmla="*/ 1 w 2701565"/>
              <a:gd name="connsiteY0" fmla="*/ 0 h 591639"/>
              <a:gd name="connsiteX1" fmla="*/ 1266012 w 2701565"/>
              <a:gd name="connsiteY1" fmla="*/ 369591 h 591639"/>
              <a:gd name="connsiteX2" fmla="*/ 2701565 w 2701565"/>
              <a:gd name="connsiteY2" fmla="*/ 591639 h 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1565" h="591639">
                <a:moveTo>
                  <a:pt x="1" y="0"/>
                </a:moveTo>
                <a:cubicBezTo>
                  <a:pt x="-361" y="269066"/>
                  <a:pt x="920526" y="356710"/>
                  <a:pt x="1266012" y="369591"/>
                </a:cubicBezTo>
                <a:cubicBezTo>
                  <a:pt x="1611498" y="382472"/>
                  <a:pt x="2668091" y="377830"/>
                  <a:pt x="2701565" y="591639"/>
                </a:cubicBezTo>
              </a:path>
            </a:pathLst>
          </a:custGeom>
          <a:noFill/>
          <a:ln w="38100">
            <a:solidFill>
              <a:srgbClr val="FF33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75187"/>
              </p:ext>
            </p:extLst>
          </p:nvPr>
        </p:nvGraphicFramePr>
        <p:xfrm>
          <a:off x="838200" y="6183962"/>
          <a:ext cx="10750208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b="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30924"/>
              </p:ext>
            </p:extLst>
          </p:nvPr>
        </p:nvGraphicFramePr>
        <p:xfrm>
          <a:off x="838200" y="6183962"/>
          <a:ext cx="1175804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56234"/>
              </p:ext>
            </p:extLst>
          </p:nvPr>
        </p:nvGraphicFramePr>
        <p:xfrm>
          <a:off x="2014004" y="6183962"/>
          <a:ext cx="4031328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b="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81280"/>
              </p:ext>
            </p:extLst>
          </p:nvPr>
        </p:nvGraphicFramePr>
        <p:xfrm>
          <a:off x="6045332" y="6183962"/>
          <a:ext cx="2519580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954"/>
              </p:ext>
            </p:extLst>
          </p:nvPr>
        </p:nvGraphicFramePr>
        <p:xfrm>
          <a:off x="8564912" y="6183962"/>
          <a:ext cx="3023496" cy="3893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  <a:gridCol w="167972"/>
              </a:tblGrid>
              <a:tr h="389315"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/>
                    </a:p>
                  </a:txBody>
                  <a:tcPr marL="64612" marR="64612" marT="32306" marB="323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48219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588036"/>
              </p:ext>
            </p:extLst>
          </p:nvPr>
        </p:nvGraphicFramePr>
        <p:xfrm>
          <a:off x="1495095" y="5124138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Prefix scan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31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46</a:t>
                      </a:r>
                      <a:endParaRPr lang="sv-SE" sz="2000" dirty="0"/>
                    </a:p>
                  </a:txBody>
                  <a:tcPr marL="54121" marR="54121" marT="27061" marB="2706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942974"/>
              </p:ext>
            </p:extLst>
          </p:nvPr>
        </p:nvGraphicFramePr>
        <p:xfrm>
          <a:off x="1502105" y="4747501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18</a:t>
                      </a:r>
                      <a:endParaRPr lang="sv-SE" sz="2000" dirty="0"/>
                    </a:p>
                  </a:txBody>
                  <a:tcPr marL="54121" marR="54121" marT="27061" marB="27061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08966"/>
              </p:ext>
            </p:extLst>
          </p:nvPr>
        </p:nvGraphicFramePr>
        <p:xfrm>
          <a:off x="8527263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97321"/>
              </p:ext>
            </p:extLst>
          </p:nvPr>
        </p:nvGraphicFramePr>
        <p:xfrm>
          <a:off x="1495095" y="4729677"/>
          <a:ext cx="4752000" cy="39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880"/>
                <a:gridCol w="793030"/>
                <a:gridCol w="793030"/>
                <a:gridCol w="793030"/>
                <a:gridCol w="793030"/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2000" dirty="0"/>
                    </a:p>
                  </a:txBody>
                  <a:tcPr marL="54121" marR="54121" marT="27061" marB="270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6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34219 -0.0629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Render the whole scene with a handful of draw calls</a:t>
            </a:r>
          </a:p>
          <a:p>
            <a:r>
              <a:rPr lang="en-GB" dirty="0"/>
              <a:t>Shade only the visible pixels</a:t>
            </a:r>
          </a:p>
          <a:p>
            <a:r>
              <a:rPr lang="en-US" dirty="0" smtClean="0"/>
              <a:t>Reduce pixel work in geometry-heavy passes</a:t>
            </a:r>
          </a:p>
          <a:p>
            <a:pPr lvl="1"/>
            <a:r>
              <a:rPr lang="en-US" dirty="0" smtClean="0"/>
              <a:t>Less </a:t>
            </a:r>
            <a:r>
              <a:rPr lang="en-US" dirty="0" err="1" smtClean="0"/>
              <a:t>overshading</a:t>
            </a:r>
            <a:r>
              <a:rPr lang="en-US" dirty="0" smtClean="0"/>
              <a:t> tax</a:t>
            </a:r>
          </a:p>
          <a:p>
            <a:r>
              <a:rPr lang="en-US" dirty="0" smtClean="0"/>
              <a:t>Allow control over shading rate</a:t>
            </a:r>
          </a:p>
          <a:p>
            <a:r>
              <a:rPr lang="en-US" dirty="0" smtClean="0"/>
              <a:t>Support exotic sample generation</a:t>
            </a:r>
            <a:endParaRPr lang="en-GB" dirty="0" smtClean="0"/>
          </a:p>
          <a:p>
            <a:pPr lvl="1"/>
            <a:r>
              <a:rPr lang="en-US" dirty="0" smtClean="0"/>
              <a:t>Ray-tracing</a:t>
            </a:r>
          </a:p>
          <a:p>
            <a:pPr lvl="1"/>
            <a:r>
              <a:rPr lang="en-US" dirty="0" smtClean="0"/>
              <a:t>Texture-space shading</a:t>
            </a:r>
          </a:p>
          <a:p>
            <a:pPr lvl="1"/>
            <a:r>
              <a:rPr lang="en-US" dirty="0" smtClean="0"/>
              <a:t>Arbitrary points in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5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atomic pressure in counting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79080" cy="4689476"/>
          </a:xfrm>
        </p:spPr>
        <p:txBody>
          <a:bodyPr/>
          <a:lstStyle/>
          <a:p>
            <a:r>
              <a:rPr lang="en-US" dirty="0" smtClean="0"/>
              <a:t>Crazy contention if pixels use few materials</a:t>
            </a:r>
          </a:p>
          <a:p>
            <a:r>
              <a:rPr lang="en-US" dirty="0" smtClean="0"/>
              <a:t>Run in 8x8 tiles via compute</a:t>
            </a:r>
          </a:p>
          <a:p>
            <a:r>
              <a:rPr lang="en-US" dirty="0" smtClean="0"/>
              <a:t>Find squares of identical materials</a:t>
            </a:r>
          </a:p>
          <a:p>
            <a:pPr lvl="1"/>
            <a:r>
              <a:rPr lang="en-US" dirty="0" smtClean="0"/>
              <a:t>Hierarchical reduction</a:t>
            </a:r>
          </a:p>
          <a:p>
            <a:r>
              <a:rPr lang="en-US" dirty="0"/>
              <a:t>G</a:t>
            </a:r>
            <a:r>
              <a:rPr lang="en-US" dirty="0" smtClean="0"/>
              <a:t>lobal </a:t>
            </a:r>
            <a:r>
              <a:rPr lang="en-US" i="1" dirty="0" smtClean="0"/>
              <a:t>atomic add</a:t>
            </a:r>
            <a:r>
              <a:rPr lang="en-US" dirty="0" smtClean="0"/>
              <a:t> on detected squares</a:t>
            </a:r>
          </a:p>
          <a:p>
            <a:pPr lvl="1"/>
            <a:r>
              <a:rPr lang="en-US" dirty="0" smtClean="0"/>
              <a:t>Only one if the tile uses a single material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Internal index via LDS atomics</a:t>
            </a:r>
          </a:p>
          <a:p>
            <a:r>
              <a:rPr lang="en-US" dirty="0" smtClean="0"/>
              <a:t>~1ms -&gt; ~0.18ms</a:t>
            </a:r>
          </a:p>
          <a:p>
            <a:pPr lvl="1"/>
            <a:r>
              <a:rPr lang="en-US" dirty="0" smtClean="0"/>
              <a:t>720p, Tonga (R9 285)</a:t>
            </a:r>
          </a:p>
          <a:p>
            <a:pPr lvl="1"/>
            <a:r>
              <a:rPr lang="en-US" dirty="0" smtClean="0"/>
              <a:t>Not really optimized otherwise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02505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64539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802234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24267"/>
              </p:ext>
            </p:extLst>
          </p:nvPr>
        </p:nvGraphicFramePr>
        <p:xfrm>
          <a:off x="8531352" y="1828800"/>
          <a:ext cx="3483432" cy="348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35429"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9527" marR="99527" marT="49763" marB="4976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Dispatching material shaders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dispatch indirect per material?</a:t>
            </a:r>
          </a:p>
          <a:p>
            <a:pPr lvl="1"/>
            <a:r>
              <a:rPr lang="en-US" dirty="0" smtClean="0"/>
              <a:t>Material count could be very high</a:t>
            </a:r>
          </a:p>
          <a:p>
            <a:pPr lvl="1"/>
            <a:r>
              <a:rPr lang="en-US" dirty="0" smtClean="0"/>
              <a:t>Abuses the command processor</a:t>
            </a:r>
          </a:p>
          <a:p>
            <a:pPr lvl="1"/>
            <a:r>
              <a:rPr lang="en-US" dirty="0" smtClean="0"/>
              <a:t>Might be fine for some use cases!</a:t>
            </a:r>
          </a:p>
          <a:p>
            <a:r>
              <a:rPr lang="en-US" dirty="0" err="1" smtClean="0"/>
              <a:t>Ubershader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compiler won’t be amused</a:t>
            </a:r>
          </a:p>
          <a:p>
            <a:pPr lvl="1"/>
            <a:r>
              <a:rPr lang="en-US" dirty="0" smtClean="0"/>
              <a:t>Pay for the worst case</a:t>
            </a:r>
          </a:p>
          <a:p>
            <a:r>
              <a:rPr lang="en-US" dirty="0" smtClean="0"/>
              <a:t>Shader jump table?</a:t>
            </a:r>
          </a:p>
          <a:p>
            <a:pPr lvl="1"/>
            <a:r>
              <a:rPr lang="en-US" dirty="0" smtClean="0"/>
              <a:t>Compile all shaders separately</a:t>
            </a:r>
          </a:p>
          <a:p>
            <a:pPr lvl="1"/>
            <a:r>
              <a:rPr lang="en-US" dirty="0" smtClean="0"/>
              <a:t>Dump ISA into </a:t>
            </a:r>
            <a:r>
              <a:rPr lang="en-US" dirty="0"/>
              <a:t>a buffer </a:t>
            </a:r>
            <a:r>
              <a:rPr lang="en-US" sz="2200" i="1" dirty="0"/>
              <a:t>(See </a:t>
            </a:r>
            <a:r>
              <a:rPr lang="en-US" sz="2200" i="1" dirty="0" smtClean="0"/>
              <a:t>“Hacking </a:t>
            </a:r>
            <a:r>
              <a:rPr lang="en-US" sz="2200" i="1" dirty="0"/>
              <a:t>GCN via </a:t>
            </a:r>
            <a:r>
              <a:rPr lang="en-US" sz="2200" i="1" dirty="0" smtClean="0"/>
              <a:t>OpenGL”)</a:t>
            </a:r>
          </a:p>
          <a:p>
            <a:pPr lvl="1"/>
            <a:r>
              <a:rPr lang="en-US" i="1" dirty="0" smtClean="0"/>
              <a:t>Dispatcher shader</a:t>
            </a:r>
            <a:r>
              <a:rPr lang="en-US" dirty="0" smtClean="0"/>
              <a:t> reads material ID, jumps using S_SETPC_B64</a:t>
            </a:r>
          </a:p>
        </p:txBody>
      </p:sp>
    </p:spTree>
    <p:extLst>
      <p:ext uri="{BB962C8B-B14F-4D97-AF65-F5344CB8AC3E}">
        <p14:creationId xmlns:p14="http://schemas.microsoft.com/office/powerpoint/2010/main" val="9655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more efficient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Dispatcher shader must have worst-case resource allocation</a:t>
            </a:r>
          </a:p>
          <a:p>
            <a:pPr lvl="1"/>
            <a:r>
              <a:rPr lang="en-US" dirty="0" smtClean="0"/>
              <a:t>VGPR, SGPR, LDS</a:t>
            </a:r>
          </a:p>
          <a:p>
            <a:r>
              <a:rPr lang="en-US" dirty="0" smtClean="0"/>
              <a:t>In practice: occupancy of 1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Group shaders by max occupancy!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39861" y="4116912"/>
            <a:ext cx="9912277" cy="2060051"/>
            <a:chOff x="1236552" y="506657"/>
            <a:chExt cx="9912277" cy="2060051"/>
          </a:xfrm>
        </p:grpSpPr>
        <p:pic>
          <p:nvPicPr>
            <p:cNvPr id="12" name="Picture 8" descr="http://amd-dev.wpengine.netdna-cdn.com/wordpress/media/2014/05/gcn_vgpr_tabl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52" y="506657"/>
              <a:ext cx="9912277" cy="91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amd-dev.wpengine.netdna-cdn.com/wordpress/media/2014/05/gcn_sgpr_tab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50" y="1647730"/>
              <a:ext cx="7630679" cy="9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07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01301"/>
              </p:ext>
            </p:extLst>
          </p:nvPr>
        </p:nvGraphicFramePr>
        <p:xfrm>
          <a:off x="890525" y="4657921"/>
          <a:ext cx="10332720" cy="142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Waves/SIMD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ABEE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Max VGPRs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EB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40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128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256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  <a:tr h="442139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Max SGPRs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EBF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48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9C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1FE9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64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BBFF9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72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CAFF9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80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EAFF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96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FF7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ED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C0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95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102</a:t>
                      </a:r>
                      <a:endParaRPr lang="en-GB" sz="2400" dirty="0"/>
                    </a:p>
                  </a:txBody>
                  <a:tcPr marL="108909" marR="108909" marT="54455" marB="54455">
                    <a:solidFill>
                      <a:srgbClr val="FF7F7F"/>
                    </a:soli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5665382" y="3055526"/>
            <a:ext cx="783007" cy="1240325"/>
          </a:xfrm>
          <a:prstGeom prst="downArrow">
            <a:avLst>
              <a:gd name="adj1" fmla="val 50000"/>
              <a:gd name="adj2" fmla="val 7890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139861" y="4116912"/>
            <a:ext cx="9912277" cy="2060051"/>
            <a:chOff x="1236552" y="506657"/>
            <a:chExt cx="9912277" cy="2060051"/>
          </a:xfrm>
        </p:grpSpPr>
        <p:pic>
          <p:nvPicPr>
            <p:cNvPr id="10" name="Picture 8" descr="http://amd-dev.wpengine.netdna-cdn.com/wordpress/media/2014/05/gcn_vgpr_tabl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52" y="506657"/>
              <a:ext cx="9912277" cy="91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amd-dev.wpengine.netdna-cdn.com/wordpress/media/2014/05/gcn_sgpr_tab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350" y="1647730"/>
              <a:ext cx="7630679" cy="9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02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5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about </a:t>
            </a:r>
            <a:r>
              <a:rPr lang="en-US" b="1" dirty="0" smtClean="0"/>
              <a:t>ten</a:t>
            </a:r>
            <a:r>
              <a:rPr lang="en-US" dirty="0" smtClean="0"/>
              <a:t> dispatcher shaders?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the SGPR, VGPR, and LDS usage of each material shader</a:t>
            </a:r>
          </a:p>
          <a:p>
            <a:r>
              <a:rPr lang="en-US" dirty="0" smtClean="0"/>
              <a:t>Bin it depending on max occupancy</a:t>
            </a:r>
          </a:p>
          <a:p>
            <a:pPr lvl="1"/>
            <a:r>
              <a:rPr lang="en-US" dirty="0" smtClean="0"/>
              <a:t>Exactly ten bins</a:t>
            </a:r>
          </a:p>
          <a:p>
            <a:r>
              <a:rPr lang="en-US" dirty="0" smtClean="0"/>
              <a:t>Create a shader for each bin</a:t>
            </a:r>
          </a:p>
          <a:p>
            <a:r>
              <a:rPr lang="en-US" dirty="0" smtClean="0"/>
              <a:t>Pre-sort materials by bin</a:t>
            </a:r>
          </a:p>
          <a:p>
            <a:r>
              <a:rPr lang="en-US" dirty="0" smtClean="0"/>
              <a:t>Shade everything with ten dispatches</a:t>
            </a:r>
          </a:p>
          <a:p>
            <a:pPr lvl="1"/>
            <a:r>
              <a:rPr lang="en-US" dirty="0" smtClean="0"/>
              <a:t>Still just one sub-allocated pixel list</a:t>
            </a:r>
          </a:p>
          <a:p>
            <a:r>
              <a:rPr lang="en-US" dirty="0" smtClean="0"/>
              <a:t>Now shading at proper occupancy</a:t>
            </a:r>
          </a:p>
        </p:txBody>
      </p:sp>
    </p:spTree>
    <p:extLst>
      <p:ext uri="{BB962C8B-B14F-4D97-AF65-F5344CB8AC3E}">
        <p14:creationId xmlns:p14="http://schemas.microsoft.com/office/powerpoint/2010/main" val="4295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those materials aren’t compatible!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shaders use different resources, we can’t merge them</a:t>
            </a:r>
          </a:p>
          <a:p>
            <a:pPr lvl="1"/>
            <a:r>
              <a:rPr lang="en-US" dirty="0" smtClean="0"/>
              <a:t>Say, one needs no textures</a:t>
            </a:r>
          </a:p>
          <a:p>
            <a:pPr lvl="1"/>
            <a:r>
              <a:rPr lang="en-US" dirty="0" smtClean="0"/>
              <a:t>Another uses a normal map and a diffuse texture</a:t>
            </a:r>
          </a:p>
          <a:p>
            <a:endParaRPr lang="en-US" dirty="0" smtClean="0"/>
          </a:p>
          <a:p>
            <a:r>
              <a:rPr lang="en-US" dirty="0" smtClean="0"/>
              <a:t>Or else.</a:t>
            </a:r>
          </a:p>
          <a:p>
            <a:endParaRPr lang="en-US" dirty="0" smtClean="0"/>
          </a:p>
        </p:txBody>
      </p:sp>
      <p:pic>
        <p:nvPicPr>
          <p:cNvPr id="4" name="Picture 4" descr="http://i.imgur.com/btv4Y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0" y="4322938"/>
            <a:ext cx="8957920" cy="19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ohn.do/wp-content/uploads/2013/09/all-the-thing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85" y="365125"/>
            <a:ext cx="9984115" cy="64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1800"/>
            <a:ext cx="10515600" cy="1287212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BINDLESS</a:t>
            </a:r>
            <a:endParaRPr lang="sv-SE" sz="8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582653"/>
            <a:ext cx="10515600" cy="1098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ALL THE THINGS!</a:t>
            </a:r>
            <a:endParaRPr lang="sv-SE" sz="8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73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resource to rule them all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1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layout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std140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binding</a:t>
            </a:r>
            <a:r>
              <a:rPr lang="en-US" sz="2400" dirty="0">
                <a:latin typeface="Consolas" panose="020B0609020204030204" pitchFamily="49" charset="0"/>
              </a:rPr>
              <a:t> = 0)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uniform </a:t>
            </a:r>
            <a:r>
              <a:rPr lang="en-US" sz="2400" dirty="0" err="1" smtClean="0">
                <a:latin typeface="Consolas" panose="020B0609020204030204" pitchFamily="49" charset="0"/>
              </a:rPr>
              <a:t>BindlessResources</a:t>
            </a: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ClassificationResult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WorkgroupData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 smtClean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GlobalIndexBuffer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GlobalVertexBuffer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};</a:t>
            </a:r>
            <a:endParaRPr lang="sv-S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9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that’s a bit ugly…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12979"/>
            <a:ext cx="10515600" cy="1037403"/>
          </a:xfrm>
        </p:spPr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haz</a:t>
            </a:r>
            <a:r>
              <a:rPr lang="en-US" dirty="0" smtClean="0"/>
              <a:t> buffer pointers, GLSL?</a:t>
            </a:r>
          </a:p>
          <a:p>
            <a:pPr lvl="1"/>
            <a:r>
              <a:rPr lang="en-US" b="1" dirty="0" err="1" smtClean="0"/>
              <a:t>NV_shader_buffer_load</a:t>
            </a:r>
            <a:r>
              <a:rPr lang="en-US" dirty="0" smtClean="0"/>
              <a:t> is so much nicer!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845795" y="1855229"/>
            <a:ext cx="1050800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 </a:t>
            </a:r>
            <a:r>
              <a:rPr lang="en-GB" sz="1600" dirty="0" err="1">
                <a:latin typeface="Consolas" panose="020B0609020204030204" pitchFamily="49" charset="0"/>
              </a:rPr>
              <a:t>fetchTriangleIndices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</a:rPr>
              <a:t> offset)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usamplerBuffer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 err="1" smtClean="0">
                <a:latin typeface="Consolas" panose="020B0609020204030204" pitchFamily="49" charset="0"/>
              </a:rPr>
              <a:t>GlobalIndexBuffer</a:t>
            </a:r>
            <a:r>
              <a:rPr lang="en-GB" sz="1600" dirty="0" smtClean="0"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latin typeface="Consolas" panose="020B0609020204030204" pitchFamily="49" charset="0"/>
              </a:rPr>
              <a:t> (0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2).xyz;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 if</a:t>
            </a:r>
            <a:r>
              <a:rPr lang="en-GB" sz="1600" dirty="0">
                <a:latin typeface="Consolas" panose="020B0609020204030204" pitchFamily="49" charset="0"/>
              </a:rPr>
              <a:t> (1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</a:t>
            </a:r>
            <a:r>
              <a:rPr lang="en-GB" sz="1600" dirty="0" err="1">
                <a:latin typeface="Consolas" panose="020B0609020204030204" pitchFamily="49" charset="0"/>
              </a:rPr>
              <a:t>yzw</a:t>
            </a:r>
            <a:r>
              <a:rPr lang="en-GB" sz="16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 if </a:t>
            </a:r>
            <a:r>
              <a:rPr lang="en-GB" sz="1600" dirty="0">
                <a:latin typeface="Consolas" panose="020B0609020204030204" pitchFamily="49" charset="0"/>
              </a:rPr>
              <a:t>(2 == (offset &amp; 3))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</a:t>
            </a:r>
            <a:r>
              <a:rPr lang="en-GB" sz="1600" dirty="0" err="1">
                <a:latin typeface="Consolas" panose="020B0609020204030204" pitchFamily="49" charset="0"/>
              </a:rPr>
              <a:t>zw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(offset &gt;&gt; 2) + 1).x);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chemeClr val="accent1"/>
                </a:solidFill>
                <a:latin typeface="Consolas" panose="020B0609020204030204" pitchFamily="49" charset="0"/>
              </a:rPr>
              <a:t>uvec3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offset &gt;&gt; 2).w,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texelFetch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buf</a:t>
            </a:r>
            <a:r>
              <a:rPr lang="en-GB" sz="1600" dirty="0">
                <a:latin typeface="Consolas" panose="020B0609020204030204" pitchFamily="49" charset="0"/>
              </a:rPr>
              <a:t>, (offset &gt;&gt; 2) + 1).</a:t>
            </a:r>
            <a:r>
              <a:rPr lang="en-GB" sz="1600" dirty="0" err="1">
                <a:latin typeface="Consolas" panose="020B0609020204030204" pitchFamily="49" charset="0"/>
              </a:rPr>
              <a:t>xy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89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but it gets the job done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The ugly sits in wrapper functions</a:t>
            </a:r>
          </a:p>
          <a:p>
            <a:r>
              <a:rPr lang="en-US" dirty="0" smtClean="0"/>
              <a:t>All material shaders now compatible</a:t>
            </a:r>
          </a:p>
          <a:p>
            <a:pPr lvl="1"/>
            <a:r>
              <a:rPr lang="en-US" dirty="0" smtClean="0"/>
              <a:t>Only one resource</a:t>
            </a:r>
          </a:p>
          <a:p>
            <a:pPr lvl="1"/>
            <a:r>
              <a:rPr lang="en-US" dirty="0" smtClean="0"/>
              <a:t>No descriptor table necessary</a:t>
            </a:r>
          </a:p>
          <a:p>
            <a:pPr lvl="2"/>
            <a:r>
              <a:rPr lang="en-US" dirty="0" smtClean="0"/>
              <a:t>Buffer descriptor right in SGPRs</a:t>
            </a:r>
          </a:p>
          <a:p>
            <a:pPr lvl="2"/>
            <a:r>
              <a:rPr lang="en-US" dirty="0" smtClean="0"/>
              <a:t>Good job, driver!</a:t>
            </a:r>
          </a:p>
          <a:p>
            <a:r>
              <a:rPr lang="en-US" dirty="0" smtClean="0"/>
              <a:t>Render everything with: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draw </a:t>
            </a:r>
            <a:r>
              <a:rPr lang="en-US" dirty="0" smtClean="0"/>
              <a:t>call</a:t>
            </a:r>
            <a:endParaRPr lang="sv-SE" dirty="0" smtClean="0"/>
          </a:p>
          <a:p>
            <a:pPr lvl="2"/>
            <a:r>
              <a:rPr lang="en-US" dirty="0" smtClean="0"/>
              <a:t>… or however many vertex shaders you have</a:t>
            </a:r>
          </a:p>
          <a:p>
            <a:pPr lvl="1"/>
            <a:r>
              <a:rPr lang="en-US" dirty="0" smtClean="0"/>
              <a:t>16 compute dispatches</a:t>
            </a:r>
          </a:p>
          <a:p>
            <a:pPr lvl="2"/>
            <a:r>
              <a:rPr lang="en-US" dirty="0" smtClean="0"/>
              <a:t>6 for classification and work generation</a:t>
            </a:r>
          </a:p>
          <a:p>
            <a:pPr lvl="2"/>
            <a:r>
              <a:rPr lang="en-US" dirty="0" smtClean="0"/>
              <a:t>10 for materials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34" y="1465056"/>
            <a:ext cx="4000119" cy="3879974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0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Visibility Buffer: A Cache-Friendly Approach to Deferred Shading</a:t>
            </a:r>
          </a:p>
          <a:p>
            <a:pPr marL="457200" lvl="1" indent="0">
              <a:buNone/>
            </a:pPr>
            <a:r>
              <a:rPr lang="en-GB" i="1" dirty="0" smtClean="0"/>
              <a:t>Christopher A. Burns and Warren A. Hunt</a:t>
            </a:r>
          </a:p>
          <a:p>
            <a:pPr marL="457200" lvl="1" indent="0">
              <a:buNone/>
            </a:pPr>
            <a:endParaRPr lang="en-GB" sz="1000" dirty="0" smtClean="0"/>
          </a:p>
          <a:p>
            <a:pPr marL="0" indent="0">
              <a:buNone/>
            </a:pPr>
            <a:r>
              <a:rPr lang="en-US" dirty="0" smtClean="0"/>
              <a:t>TL;DR:		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/* massive simplification */</a:t>
            </a:r>
            <a:endParaRPr lang="en-US" sz="32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Render a super thin attribute buffer</a:t>
            </a:r>
          </a:p>
          <a:p>
            <a:pPr lvl="1"/>
            <a:r>
              <a:rPr lang="en-US" dirty="0" smtClean="0"/>
              <a:t>Instance ID, Primitive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pixel</a:t>
            </a:r>
          </a:p>
          <a:p>
            <a:pPr lvl="1"/>
            <a:r>
              <a:rPr lang="en-US" dirty="0" smtClean="0"/>
              <a:t>Fetch primitive from the IDs</a:t>
            </a:r>
          </a:p>
          <a:p>
            <a:pPr lvl="1"/>
            <a:r>
              <a:rPr lang="en-US" dirty="0" smtClean="0"/>
              <a:t>Manually interpolate </a:t>
            </a:r>
            <a:r>
              <a:rPr lang="en-US" dirty="0"/>
              <a:t>attributes from </a:t>
            </a:r>
            <a:r>
              <a:rPr lang="en-US" dirty="0" smtClean="0"/>
              <a:t>vertices</a:t>
            </a:r>
          </a:p>
          <a:p>
            <a:pPr lvl="1"/>
            <a:r>
              <a:rPr lang="en-US" dirty="0" smtClean="0"/>
              <a:t>Shade</a:t>
            </a:r>
          </a:p>
          <a:p>
            <a:pPr lvl="1"/>
            <a:r>
              <a:rPr lang="en-US" dirty="0" smtClean="0"/>
              <a:t>… just like a ray-tracer would after having found the intersection!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046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test it, shall we?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be able to support thousands of materials</a:t>
            </a:r>
          </a:p>
          <a:p>
            <a:r>
              <a:rPr lang="en-US" dirty="0" smtClean="0"/>
              <a:t>Difficult to get representative shaders</a:t>
            </a:r>
          </a:p>
          <a:p>
            <a:pPr lvl="1"/>
            <a:r>
              <a:rPr lang="en-US" dirty="0" smtClean="0"/>
              <a:t>At least out in the open :P</a:t>
            </a:r>
          </a:p>
          <a:p>
            <a:r>
              <a:rPr lang="en-US" dirty="0"/>
              <a:t>I could </a:t>
            </a:r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few, but I need to sleep sometimes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Oh, look, </a:t>
            </a:r>
            <a:r>
              <a:rPr lang="en-US" dirty="0" err="1" smtClean="0"/>
              <a:t>Shadertoy</a:t>
            </a:r>
            <a:r>
              <a:rPr lang="en-US" dirty="0" smtClean="0"/>
              <a:t> has a web API  :D</a:t>
            </a:r>
          </a:p>
          <a:p>
            <a:pPr lvl="1"/>
            <a:r>
              <a:rPr lang="en-US" dirty="0" smtClean="0"/>
              <a:t>Can fetch us </a:t>
            </a:r>
            <a:r>
              <a:rPr lang="en-US" smtClean="0"/>
              <a:t>all the public </a:t>
            </a:r>
            <a:r>
              <a:rPr lang="en-US" dirty="0" smtClean="0"/>
              <a:t>shaders</a:t>
            </a:r>
          </a:p>
          <a:p>
            <a:pPr lvl="1"/>
            <a:r>
              <a:rPr lang="en-US" dirty="0" smtClean="0"/>
              <a:t>Resources, code, meta info</a:t>
            </a:r>
          </a:p>
          <a:p>
            <a:r>
              <a:rPr lang="en-US" dirty="0" smtClean="0"/>
              <a:t>Grab the purely procedural ones for now</a:t>
            </a:r>
          </a:p>
          <a:p>
            <a:pPr lvl="1"/>
            <a:r>
              <a:rPr lang="en-US" dirty="0" smtClean="0"/>
              <a:t>Could support texture inputs just fine</a:t>
            </a:r>
          </a:p>
          <a:p>
            <a:r>
              <a:rPr lang="en-US" dirty="0" smtClean="0"/>
              <a:t>Some fail to compile</a:t>
            </a:r>
          </a:p>
          <a:p>
            <a:pPr lvl="1"/>
            <a:r>
              <a:rPr lang="en-US" dirty="0" smtClean="0"/>
              <a:t>Derivatives</a:t>
            </a:r>
          </a:p>
          <a:p>
            <a:pPr lvl="1"/>
            <a:r>
              <a:rPr lang="en-US" dirty="0" smtClean="0"/>
              <a:t>Audio channels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compatibility issues</a:t>
            </a:r>
          </a:p>
          <a:p>
            <a:pPr lvl="1"/>
            <a:r>
              <a:rPr lang="en-US" i="1" dirty="0" smtClean="0"/>
              <a:t>Skip them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20650"/>
            <a:ext cx="631507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3569038"/>
            <a:ext cx="2400300" cy="194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309" y="2025988"/>
            <a:ext cx="3114675" cy="809625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9761760" y="2851154"/>
            <a:ext cx="783771" cy="783771"/>
          </a:xfrm>
          <a:prstGeom prst="mathPlus">
            <a:avLst>
              <a:gd name="adj1" fmla="val 14429"/>
            </a:avLst>
          </a:prstGeom>
          <a:solidFill>
            <a:srgbClr val="636363"/>
          </a:solidFill>
          <a:ln>
            <a:solidFill>
              <a:srgbClr val="7B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of the </a:t>
            </a:r>
            <a:r>
              <a:rPr lang="en-US" i="1" dirty="0" err="1" smtClean="0"/>
              <a:t>Shadertoy</a:t>
            </a:r>
            <a:r>
              <a:rPr lang="en-US" i="1" dirty="0" smtClean="0"/>
              <a:t> </a:t>
            </a:r>
            <a:r>
              <a:rPr lang="en-US" i="1" dirty="0" err="1" smtClean="0"/>
              <a:t>Metaverse</a:t>
            </a:r>
            <a:r>
              <a:rPr lang="en-US" dirty="0" smtClean="0"/>
              <a:t>®™™</a:t>
            </a:r>
            <a:endParaRPr lang="en-GB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892 shaders compile without errors</a:t>
            </a:r>
          </a:p>
          <a:p>
            <a:r>
              <a:rPr lang="en-US" dirty="0" smtClean="0"/>
              <a:t>Dump ISA from all shaders into </a:t>
            </a:r>
            <a:r>
              <a:rPr lang="en-US" dirty="0"/>
              <a:t>a single buffer</a:t>
            </a:r>
            <a:endParaRPr lang="en-GB" dirty="0"/>
          </a:p>
          <a:p>
            <a:pPr lvl="1"/>
            <a:r>
              <a:rPr lang="en-US" dirty="0" smtClean="0"/>
              <a:t>~14 MB worth of GCN code</a:t>
            </a:r>
          </a:p>
          <a:p>
            <a:r>
              <a:rPr lang="en-US" dirty="0" smtClean="0"/>
              <a:t>Render a grid of 892 cubes</a:t>
            </a:r>
          </a:p>
          <a:p>
            <a:pPr lvl="1"/>
            <a:r>
              <a:rPr lang="en-US" dirty="0" smtClean="0"/>
              <a:t>Could be one draw call</a:t>
            </a:r>
          </a:p>
          <a:p>
            <a:pPr lvl="1"/>
            <a:r>
              <a:rPr lang="en-US" dirty="0" smtClean="0"/>
              <a:t>Only difference: written material ID</a:t>
            </a:r>
          </a:p>
          <a:p>
            <a:r>
              <a:rPr lang="en-US" dirty="0" smtClean="0"/>
              <a:t>16 compute dispatches render all the materials</a:t>
            </a:r>
          </a:p>
        </p:txBody>
      </p:sp>
    </p:spTree>
    <p:extLst>
      <p:ext uri="{BB962C8B-B14F-4D97-AF65-F5344CB8AC3E}">
        <p14:creationId xmlns:p14="http://schemas.microsoft.com/office/powerpoint/2010/main" val="37319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Shadertoy</a:t>
            </a:r>
            <a:r>
              <a:rPr lang="en-US" i="1" dirty="0"/>
              <a:t> </a:t>
            </a:r>
            <a:r>
              <a:rPr lang="en-US" i="1" dirty="0" err="1"/>
              <a:t>Metaverse</a:t>
            </a:r>
            <a:r>
              <a:rPr lang="en-US" dirty="0"/>
              <a:t>®™™</a:t>
            </a:r>
            <a:r>
              <a:rPr lang="en-US" dirty="0" smtClean="0"/>
              <a:t> takeaways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overshading</a:t>
            </a:r>
            <a:r>
              <a:rPr lang="en-US" dirty="0" smtClean="0"/>
              <a:t> in the material pass</a:t>
            </a:r>
          </a:p>
          <a:p>
            <a:pPr lvl="1"/>
            <a:r>
              <a:rPr lang="en-US" dirty="0" smtClean="0"/>
              <a:t>Other inefficiencies (cache coherency, etc.)</a:t>
            </a:r>
          </a:p>
          <a:p>
            <a:pPr lvl="1"/>
            <a:r>
              <a:rPr lang="en-US" dirty="0" smtClean="0"/>
              <a:t>No need to sort front-to-back</a:t>
            </a:r>
          </a:p>
          <a:p>
            <a:r>
              <a:rPr lang="en-US" dirty="0" smtClean="0"/>
              <a:t>Mostly just worked</a:t>
            </a:r>
          </a:p>
          <a:p>
            <a:pPr lvl="1"/>
            <a:r>
              <a:rPr lang="en-US" dirty="0" smtClean="0"/>
              <a:t>A few shaders have artifacts</a:t>
            </a:r>
          </a:p>
          <a:p>
            <a:pPr lvl="2"/>
            <a:r>
              <a:rPr lang="en-US" dirty="0" smtClean="0"/>
              <a:t>More homework</a:t>
            </a:r>
          </a:p>
          <a:p>
            <a:r>
              <a:rPr lang="en-US" dirty="0" smtClean="0"/>
              <a:t>Shader compilation takes a while</a:t>
            </a:r>
          </a:p>
          <a:p>
            <a:pPr lvl="1"/>
            <a:r>
              <a:rPr lang="en-US" dirty="0" smtClean="0"/>
              <a:t>Can serialize ISA and later bypass GL altogether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892 </a:t>
            </a:r>
            <a:r>
              <a:rPr lang="en-US" dirty="0"/>
              <a:t>cubes </a:t>
            </a:r>
            <a:r>
              <a:rPr lang="en-US" dirty="0" smtClean="0"/>
              <a:t>in a grid look </a:t>
            </a:r>
            <a:r>
              <a:rPr lang="en-US" dirty="0"/>
              <a:t>like a </a:t>
            </a:r>
            <a:r>
              <a:rPr lang="en-US" dirty="0" smtClean="0"/>
              <a:t>mess…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 smtClean="0"/>
              <a:t>… so let’s see just </a:t>
            </a:r>
            <a:r>
              <a:rPr lang="en-US" sz="3600" b="1" dirty="0" smtClean="0"/>
              <a:t>64</a:t>
            </a:r>
            <a:r>
              <a:rPr lang="en-US" sz="3600" dirty="0" smtClean="0"/>
              <a:t> </a:t>
            </a:r>
            <a:r>
              <a:rPr lang="en-US" sz="3600" dirty="0" err="1" smtClean="0"/>
              <a:t>Shadertoys</a:t>
            </a:r>
            <a:r>
              <a:rPr lang="en-US" sz="3600" dirty="0" smtClean="0"/>
              <a:t> in a video!</a:t>
            </a:r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i="1" dirty="0" smtClean="0"/>
              <a:t>Note: I didn’t write any of those;</a:t>
            </a:r>
          </a:p>
          <a:p>
            <a:pPr marL="0" indent="0" algn="ctr">
              <a:buNone/>
            </a:pPr>
            <a:r>
              <a:rPr lang="en-US" i="1" dirty="0" smtClean="0"/>
              <a:t>many awesome people did!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850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dertoyMultiver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barycentric coordinates part of the V-Buffer</a:t>
            </a:r>
          </a:p>
          <a:p>
            <a:pPr lvl="1"/>
            <a:r>
              <a:rPr lang="en-US" dirty="0" smtClean="0"/>
              <a:t>No need for ray-triangle intersection</a:t>
            </a:r>
          </a:p>
          <a:p>
            <a:pPr lvl="1"/>
            <a:r>
              <a:rPr lang="en-US" dirty="0" smtClean="0"/>
              <a:t>Mesh animation doesn’t require stream-out</a:t>
            </a:r>
          </a:p>
          <a:p>
            <a:pPr lvl="1"/>
            <a:r>
              <a:rPr lang="en-US" dirty="0" smtClean="0"/>
              <a:t>Fatter V-Buffer than Intel’s</a:t>
            </a:r>
          </a:p>
          <a:p>
            <a:r>
              <a:rPr lang="en-US" dirty="0" smtClean="0"/>
              <a:t>Scaling to thousands of materials</a:t>
            </a:r>
          </a:p>
          <a:p>
            <a:r>
              <a:rPr lang="en-US" b="1" dirty="0" smtClean="0"/>
              <a:t>Disclaimer: GCN-centric</a:t>
            </a:r>
          </a:p>
          <a:p>
            <a:pPr lvl="1"/>
            <a:r>
              <a:rPr lang="en-US" dirty="0" smtClean="0"/>
              <a:t>Similar ideas </a:t>
            </a:r>
            <a:r>
              <a:rPr lang="en-US" i="1" dirty="0" smtClean="0"/>
              <a:t>could</a:t>
            </a:r>
            <a:r>
              <a:rPr lang="en-US" dirty="0" smtClean="0"/>
              <a:t> be made to work on non-GCN</a:t>
            </a:r>
          </a:p>
        </p:txBody>
      </p:sp>
    </p:spTree>
    <p:extLst>
      <p:ext uri="{BB962C8B-B14F-4D97-AF65-F5344CB8AC3E}">
        <p14:creationId xmlns:p14="http://schemas.microsoft.com/office/powerpoint/2010/main" val="9705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variable-rate shading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Quite </a:t>
            </a:r>
            <a:r>
              <a:rPr lang="en-US" dirty="0"/>
              <a:t>e</a:t>
            </a:r>
            <a:r>
              <a:rPr lang="en-US" dirty="0" smtClean="0"/>
              <a:t>asy to do in the framework</a:t>
            </a:r>
          </a:p>
          <a:p>
            <a:r>
              <a:rPr lang="en-US" dirty="0" smtClean="0"/>
              <a:t>Classification pass controls shading rate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(same material &amp;&amp; similar depth in 2x2 tile) {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((pixel.x | pixel.y) &amp; 1</a:t>
            </a:r>
            <a:r>
              <a:rPr lang="en-US" dirty="0" smtClean="0"/>
              <a:t>) {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skip </a:t>
            </a:r>
            <a:r>
              <a:rPr lang="en-US" dirty="0"/>
              <a:t>pixel</a:t>
            </a:r>
            <a:r>
              <a:rPr lang="en-US" dirty="0" smtClean="0"/>
              <a:t>;</a:t>
            </a:r>
          </a:p>
          <a:p>
            <a:pPr marL="457200" lvl="1" indent="0">
              <a:buNone/>
            </a:pPr>
            <a:r>
              <a:rPr lang="en-US" dirty="0" smtClean="0"/>
              <a:t>      } </a:t>
            </a:r>
            <a:r>
              <a:rPr lang="en-US" dirty="0" smtClean="0">
                <a:solidFill>
                  <a:schemeClr val="accent6"/>
                </a:solidFill>
              </a:rPr>
              <a:t>else</a:t>
            </a:r>
            <a:r>
              <a:rPr lang="en-US" dirty="0" smtClean="0"/>
              <a:t> {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add pixel as 2x2 tile;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}</a:t>
            </a:r>
          </a:p>
          <a:p>
            <a:pPr marL="457200" lvl="1" indent="0">
              <a:buNone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4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tested-rendering</a:t>
            </a:r>
          </a:p>
          <a:p>
            <a:pPr lvl="1"/>
            <a:r>
              <a:rPr lang="en-US" dirty="0" smtClean="0"/>
              <a:t>Mask textures still needed in the geometry pass</a:t>
            </a:r>
          </a:p>
          <a:p>
            <a:r>
              <a:rPr lang="en-US" dirty="0" smtClean="0"/>
              <a:t>No transparency support</a:t>
            </a:r>
          </a:p>
          <a:p>
            <a:pPr lvl="1"/>
            <a:r>
              <a:rPr lang="en-US" dirty="0" smtClean="0"/>
              <a:t>Per pixel linked lists?</a:t>
            </a:r>
          </a:p>
          <a:p>
            <a:r>
              <a:rPr lang="en-US" dirty="0" smtClean="0"/>
              <a:t>GPU underutilized during geometry pas</a:t>
            </a:r>
            <a:r>
              <a:rPr lang="en-GB" dirty="0" smtClean="0"/>
              <a:t>s</a:t>
            </a:r>
          </a:p>
          <a:p>
            <a:pPr lvl="1"/>
            <a:r>
              <a:rPr lang="en-US" dirty="0" smtClean="0"/>
              <a:t>Run some </a:t>
            </a:r>
            <a:r>
              <a:rPr lang="en-US" dirty="0" err="1" smtClean="0"/>
              <a:t>async</a:t>
            </a:r>
            <a:r>
              <a:rPr lang="en-US" dirty="0" smtClean="0"/>
              <a:t> compute!</a:t>
            </a:r>
          </a:p>
          <a:p>
            <a:r>
              <a:rPr lang="en-US" dirty="0" smtClean="0"/>
              <a:t>No automatic derivatives</a:t>
            </a:r>
          </a:p>
          <a:p>
            <a:pPr lvl="1"/>
            <a:r>
              <a:rPr lang="en-US" dirty="0" smtClean="0"/>
              <a:t>Calculate analytically (expensive)</a:t>
            </a:r>
          </a:p>
          <a:p>
            <a:pPr lvl="1"/>
            <a:r>
              <a:rPr lang="en-US" dirty="0" smtClean="0"/>
              <a:t>Finite-differencing permutation for 2x2 tiles?</a:t>
            </a:r>
          </a:p>
        </p:txBody>
      </p:sp>
    </p:spTree>
    <p:extLst>
      <p:ext uri="{BB962C8B-B14F-4D97-AF65-F5344CB8AC3E}">
        <p14:creationId xmlns:p14="http://schemas.microsoft.com/office/powerpoint/2010/main" val="5991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98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Shading samples can be generated by anything</a:t>
            </a:r>
          </a:p>
          <a:p>
            <a:pPr lvl="1"/>
            <a:r>
              <a:rPr lang="en-US" dirty="0" smtClean="0"/>
              <a:t>Only barycentric coords, instance ID, and primitive ID are needed</a:t>
            </a:r>
          </a:p>
          <a:p>
            <a:pPr lvl="1"/>
            <a:r>
              <a:rPr lang="en-US" dirty="0" smtClean="0"/>
              <a:t>Ray-tracing?</a:t>
            </a:r>
          </a:p>
          <a:p>
            <a:pPr lvl="1"/>
            <a:r>
              <a:rPr lang="en-US" dirty="0" smtClean="0"/>
              <a:t>Texture space?</a:t>
            </a:r>
          </a:p>
          <a:p>
            <a:pPr lvl="2"/>
            <a:r>
              <a:rPr lang="en-US" dirty="0" smtClean="0"/>
              <a:t>I want a modern surface cache!</a:t>
            </a:r>
          </a:p>
          <a:p>
            <a:r>
              <a:rPr lang="en-US" dirty="0" smtClean="0"/>
              <a:t>Lots of room for optimization and research</a:t>
            </a:r>
          </a:p>
          <a:p>
            <a:pPr lvl="1"/>
            <a:r>
              <a:rPr lang="en-US" dirty="0" smtClean="0"/>
              <a:t>Group by primitive, </a:t>
            </a:r>
            <a:r>
              <a:rPr lang="en-US" dirty="0" err="1" smtClean="0"/>
              <a:t>prefetch</a:t>
            </a:r>
            <a:r>
              <a:rPr lang="en-US" dirty="0" smtClean="0"/>
              <a:t> </a:t>
            </a:r>
            <a:r>
              <a:rPr lang="en-US" dirty="0" err="1" smtClean="0"/>
              <a:t>params</a:t>
            </a:r>
            <a:r>
              <a:rPr lang="en-US" dirty="0" smtClean="0"/>
              <a:t> into LDS</a:t>
            </a:r>
          </a:p>
          <a:p>
            <a:pPr lvl="1"/>
            <a:r>
              <a:rPr lang="en-US" dirty="0" smtClean="0"/>
              <a:t>Pack shading samples spatially for memory coherency</a:t>
            </a:r>
          </a:p>
          <a:p>
            <a:pPr lvl="1"/>
            <a:r>
              <a:rPr lang="en-US" dirty="0" smtClean="0"/>
              <a:t>Can the HW scheduler mix low-VGPR/hi-SGPR shaders with hi-VGPR/low-SGPR?</a:t>
            </a:r>
          </a:p>
          <a:p>
            <a:r>
              <a:rPr lang="en-US" dirty="0" smtClean="0"/>
              <a:t>Smarter variable-rate shading</a:t>
            </a:r>
          </a:p>
        </p:txBody>
      </p:sp>
    </p:spTree>
    <p:extLst>
      <p:ext uri="{BB962C8B-B14F-4D97-AF65-F5344CB8AC3E}">
        <p14:creationId xmlns:p14="http://schemas.microsoft.com/office/powerpoint/2010/main" val="12694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</a:t>
            </a:r>
            <a:r>
              <a:rPr lang="en-US" dirty="0" smtClean="0"/>
              <a:t>Fractional </a:t>
            </a:r>
            <a:r>
              <a:rPr lang="en-US" dirty="0"/>
              <a:t>rendering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rate simple with deferred material shading</a:t>
            </a:r>
          </a:p>
          <a:p>
            <a:r>
              <a:rPr lang="en-US" dirty="0"/>
              <a:t>Pixel work explicitly created in classification pass</a:t>
            </a:r>
          </a:p>
          <a:p>
            <a:pPr lvl="1"/>
            <a:r>
              <a:rPr lang="en-US" dirty="0"/>
              <a:t>if (</a:t>
            </a:r>
            <a:r>
              <a:rPr lang="en-US" dirty="0" err="1"/>
              <a:t>someCondition</a:t>
            </a:r>
            <a:r>
              <a:rPr lang="en-US" dirty="0"/>
              <a:t>) </a:t>
            </a:r>
            <a:r>
              <a:rPr lang="en-US" dirty="0" err="1"/>
              <a:t>schedulePixelShading</a:t>
            </a:r>
            <a:r>
              <a:rPr lang="en-US" dirty="0"/>
              <a:t>(x, y);</a:t>
            </a:r>
          </a:p>
          <a:p>
            <a:r>
              <a:rPr lang="en-US" dirty="0"/>
              <a:t>Spatial</a:t>
            </a:r>
          </a:p>
          <a:p>
            <a:pPr lvl="1"/>
            <a:r>
              <a:rPr lang="en-US" dirty="0"/>
              <a:t>Schedule pixels sparsely</a:t>
            </a:r>
          </a:p>
          <a:p>
            <a:pPr lvl="1"/>
            <a:r>
              <a:rPr lang="en-US" dirty="0"/>
              <a:t>Fill in gaps</a:t>
            </a:r>
          </a:p>
          <a:p>
            <a:r>
              <a:rPr lang="en-US" dirty="0"/>
              <a:t>Temporal</a:t>
            </a:r>
          </a:p>
          <a:p>
            <a:pPr lvl="1"/>
            <a:r>
              <a:rPr lang="en-US" dirty="0"/>
              <a:t>Schedule pixel if rand() &gt; k</a:t>
            </a:r>
          </a:p>
          <a:p>
            <a:pPr lvl="1"/>
            <a:r>
              <a:rPr lang="en-US" dirty="0" err="1"/>
              <a:t>Reproject</a:t>
            </a:r>
            <a:r>
              <a:rPr lang="en-US" dirty="0"/>
              <a:t> gaps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86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r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if (rand() &gt; k)</a:t>
            </a:r>
            <a:endParaRPr lang="sv-SE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12201525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Temporal </a:t>
            </a:r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reprojeciton</a:t>
            </a:r>
            <a:endParaRPr lang="sv-SE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8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.avi.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Whoops</a:t>
            </a:r>
            <a:endParaRPr lang="sv-SE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.avi.x2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+ Explicit </a:t>
            </a:r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disocclusion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handling</a:t>
            </a:r>
            <a:endParaRPr lang="sv-SE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8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Foveated</a:t>
            </a:r>
            <a:r>
              <a:rPr lang="en-US" dirty="0"/>
              <a:t> rendering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6935"/>
          </a:xfrm>
        </p:spPr>
        <p:txBody>
          <a:bodyPr>
            <a:normAutofit/>
          </a:bodyPr>
          <a:lstStyle/>
          <a:p>
            <a:r>
              <a:rPr lang="en-US" dirty="0"/>
              <a:t>Vary random threshold over image</a:t>
            </a:r>
          </a:p>
          <a:p>
            <a:r>
              <a:rPr lang="en-US" dirty="0"/>
              <a:t>Radial distance to screen 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shading cost (rate) is 1/5 in this case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34" y="3030220"/>
            <a:ext cx="9975332" cy="26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+ spatial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Disocclusions</a:t>
            </a:r>
            <a:r>
              <a:rPr lang="en-US" dirty="0"/>
              <a:t> can be significant</a:t>
            </a:r>
          </a:p>
          <a:p>
            <a:pPr lvl="1"/>
            <a:r>
              <a:rPr lang="en-US" dirty="0"/>
              <a:t>Camera cuts, nearby objects</a:t>
            </a:r>
          </a:p>
          <a:p>
            <a:pPr lvl="1"/>
            <a:r>
              <a:rPr lang="en-US" dirty="0"/>
              <a:t>All pixels in the worst case</a:t>
            </a:r>
          </a:p>
          <a:p>
            <a:r>
              <a:rPr lang="en-US" dirty="0"/>
              <a:t>Shade </a:t>
            </a:r>
            <a:r>
              <a:rPr lang="en-US" dirty="0" err="1"/>
              <a:t>disocclusions</a:t>
            </a:r>
            <a:r>
              <a:rPr lang="en-US" dirty="0"/>
              <a:t> at quarter-rate</a:t>
            </a:r>
          </a:p>
          <a:p>
            <a:pPr lvl="1"/>
            <a:r>
              <a:rPr lang="en-US" dirty="0"/>
              <a:t>Almost the same quality in practice</a:t>
            </a:r>
          </a:p>
          <a:p>
            <a:pPr lvl="1"/>
            <a:r>
              <a:rPr lang="en-US" dirty="0"/>
              <a:t>1/4</a:t>
            </a:r>
            <a:r>
              <a:rPr lang="en-US" baseline="30000" dirty="0"/>
              <a:t>th</a:t>
            </a:r>
            <a:r>
              <a:rPr lang="en-US" dirty="0"/>
              <a:t> of the cost</a:t>
            </a:r>
          </a:p>
          <a:p>
            <a:pPr lvl="1"/>
            <a:r>
              <a:rPr lang="en-US" dirty="0"/>
              <a:t>Same idea as before</a:t>
            </a:r>
          </a:p>
          <a:p>
            <a:pPr lvl="1"/>
            <a:r>
              <a:rPr lang="en-US" dirty="0"/>
              <a:t>Splat the same color to 2x2 pixel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171700"/>
            <a:ext cx="4762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barycentric coordinates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/>
          <a:lstStyle/>
          <a:p>
            <a:r>
              <a:rPr lang="en-US" dirty="0" smtClean="0"/>
              <a:t>Vertex stream with {0, 1}, {0, 1}, {0, 0}, … ?</a:t>
            </a:r>
          </a:p>
          <a:p>
            <a:pPr lvl="1"/>
            <a:r>
              <a:rPr lang="en-US" dirty="0" smtClean="0"/>
              <a:t>Needs duplicate vertices -&gt; breaks </a:t>
            </a:r>
            <a:r>
              <a:rPr lang="en-US" dirty="0" err="1" smtClean="0"/>
              <a:t>vcache</a:t>
            </a:r>
            <a:r>
              <a:rPr lang="en-US" dirty="0" smtClean="0"/>
              <a:t>, ~2x slower</a:t>
            </a:r>
          </a:p>
          <a:p>
            <a:r>
              <a:rPr lang="en-US" dirty="0" smtClean="0"/>
              <a:t>Geometry shader?</a:t>
            </a:r>
          </a:p>
          <a:p>
            <a:pPr lvl="1"/>
            <a:r>
              <a:rPr lang="en-US" dirty="0" smtClean="0"/>
              <a:t>~2x slower</a:t>
            </a:r>
          </a:p>
          <a:p>
            <a:r>
              <a:rPr lang="en-US" dirty="0" smtClean="0"/>
              <a:t>Domain shader?</a:t>
            </a:r>
          </a:p>
          <a:p>
            <a:pPr lvl="1"/>
            <a:r>
              <a:rPr lang="en-US" dirty="0" smtClean="0"/>
              <a:t>~2x slower</a:t>
            </a:r>
          </a:p>
          <a:p>
            <a:r>
              <a:rPr lang="en-US" dirty="0" smtClean="0"/>
              <a:t>Intersect primitive per pixel?</a:t>
            </a:r>
          </a:p>
          <a:p>
            <a:pPr lvl="1"/>
            <a:r>
              <a:rPr lang="en-US" dirty="0" smtClean="0"/>
              <a:t>Need to stream-out vertex animation</a:t>
            </a:r>
          </a:p>
          <a:p>
            <a:r>
              <a:rPr lang="en-US" dirty="0" smtClean="0"/>
              <a:t>GCN has a trick up its sleeve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87" y="1825625"/>
            <a:ext cx="1905000" cy="1905000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19" y="2741612"/>
            <a:ext cx="1619250" cy="2247900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09" y="4689120"/>
            <a:ext cx="3236580" cy="2042128"/>
          </a:xfrm>
          <a:prstGeom prst="rect">
            <a:avLst/>
          </a:prstGeom>
          <a:effectLst>
            <a:outerShdw blurRad="1016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8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3683635"/>
            <a:ext cx="4257675" cy="298132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839200" y="2164080"/>
            <a:ext cx="894080" cy="69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Quarter-rate </a:t>
            </a:r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disocclusions</a:t>
            </a:r>
            <a:endParaRPr lang="sv-SE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good for?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0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View independent-stuff</a:t>
            </a:r>
          </a:p>
          <a:p>
            <a:pPr lvl="1"/>
            <a:r>
              <a:rPr lang="en-US" dirty="0"/>
              <a:t>Diffuse lighting</a:t>
            </a:r>
          </a:p>
          <a:p>
            <a:pPr lvl="1"/>
            <a:r>
              <a:rPr lang="en-US" dirty="0"/>
              <a:t>AO</a:t>
            </a:r>
          </a:p>
          <a:p>
            <a:pPr lvl="1"/>
            <a:r>
              <a:rPr lang="en-US" dirty="0"/>
              <a:t>G-Buffer parameters</a:t>
            </a:r>
          </a:p>
          <a:p>
            <a:pPr lvl="1"/>
            <a:r>
              <a:rPr lang="en-US" dirty="0"/>
              <a:t>Primary artifact is blurriness</a:t>
            </a:r>
          </a:p>
          <a:p>
            <a:r>
              <a:rPr lang="en-US" dirty="0"/>
              <a:t>High frequency specular breaks it</a:t>
            </a:r>
          </a:p>
          <a:p>
            <a:pPr lvl="1"/>
            <a:r>
              <a:rPr lang="en-US" dirty="0"/>
              <a:t>Predict it and shade at higher rate?</a:t>
            </a:r>
          </a:p>
          <a:p>
            <a:pPr lvl="1"/>
            <a:r>
              <a:rPr lang="en-US" dirty="0"/>
              <a:t>Do spec separately?</a:t>
            </a:r>
          </a:p>
          <a:p>
            <a:pPr lvl="1"/>
            <a:r>
              <a:rPr lang="en-US" dirty="0"/>
              <a:t>Shade adaptively?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965960"/>
            <a:ext cx="5916845" cy="424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143625" y="6286500"/>
            <a:ext cx="581803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i="1" dirty="0"/>
              <a:t>Credit: Hugo Elias (</a:t>
            </a:r>
            <a:r>
              <a:rPr lang="en-US" i="1" dirty="0">
                <a:hlinkClick r:id="rId3"/>
              </a:rPr>
              <a:t>Radiosity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6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GCN recap: </a:t>
            </a:r>
            <a:r>
              <a:rPr lang="en-US" b="1" dirty="0" smtClean="0"/>
              <a:t>smooth</a:t>
            </a:r>
            <a:r>
              <a:rPr lang="en-US" dirty="0" smtClean="0"/>
              <a:t> parameter interpolation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52732" y="189195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outColor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= param.xxxx;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868" y="4192314"/>
            <a:ext cx="76562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S_MOV_B32     M0,    s2</a:t>
            </a:r>
          </a:p>
          <a:p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V_INTERP_P1_F32(a0.X)     v0 = 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P10 </a:t>
            </a:r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V_INTERP_P2_F32(a0.X)     v0 += </a:t>
            </a:r>
            <a:r>
              <a:rPr lang="sv-SE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P20 </a:t>
            </a:r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endParaRPr lang="sv-SE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v0   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EXP_FP16     v0,  v0,  v0,  v0 (MRT0,VM,DONE)</a:t>
            </a:r>
            <a:endParaRPr lang="sv-S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S_ENDPGM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 recap: </a:t>
            </a:r>
            <a:r>
              <a:rPr lang="en-US" b="1" dirty="0" smtClean="0"/>
              <a:t>flat</a:t>
            </a:r>
            <a:r>
              <a:rPr lang="en-US" dirty="0" smtClean="0"/>
              <a:t> </a:t>
            </a:r>
            <a:r>
              <a:rPr lang="en-US" dirty="0"/>
              <a:t>parameter </a:t>
            </a:r>
            <a:r>
              <a:rPr lang="en-US" strike="sngStrike" dirty="0"/>
              <a:t>interpolation</a:t>
            </a:r>
            <a:endParaRPr lang="sv-SE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4052732" y="189195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sv-SE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sv-SE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param;</a:t>
            </a:r>
          </a:p>
          <a:p>
            <a:r>
              <a:rPr lang="sv-S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outColor;</a:t>
            </a:r>
          </a:p>
          <a:p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outColor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= param.xxxx;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868" y="4192314"/>
            <a:ext cx="7656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S_MOV_B32   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M0,    s2</a:t>
            </a:r>
          </a:p>
          <a:p>
            <a:r>
              <a:rPr lang="sv-SE" b="1" dirty="0">
                <a:latin typeface="Consolas" panose="020B0609020204030204" pitchFamily="49" charset="0"/>
                <a:cs typeface="Consolas" panose="020B0609020204030204" pitchFamily="49" charset="0"/>
              </a:rPr>
              <a:t>V_INTERP_MOV_F32(a0.X)     v0 = </a:t>
            </a:r>
            <a:r>
              <a:rPr lang="sv-S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V_CVT_PKRTZ_F16_F32     v0,    v0,    v0   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S_NOP(1)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EXP_FP16     v0,  v0,  v0,  v0 (MRT0,VM,DONE)</a:t>
            </a:r>
          </a:p>
          <a:p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S_ENDPGM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V_INTERP_Px_F32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5625"/>
            <a:ext cx="103557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V_INTERP_P1_F32(a0.X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lang="sv-SE" sz="3200" b="1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P10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sz="32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sz="32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</a:p>
          <a:p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V_INTERP_P2_F32(a0.X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v0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sv-SE" sz="32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P20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sv-SE" sz="32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endParaRPr lang="sv-SE" sz="3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504524"/>
            <a:ext cx="5967334" cy="2911266"/>
          </a:xfrm>
        </p:spPr>
        <p:txBody>
          <a:bodyPr>
            <a:normAutofit/>
          </a:bodyPr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A parameter of three vertices: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  <a:r>
              <a:rPr lang="en-US" dirty="0" smtClean="0"/>
              <a:t>, P1, P2</a:t>
            </a:r>
          </a:p>
          <a:p>
            <a:pPr lvl="1"/>
            <a:r>
              <a:rPr lang="en-US" dirty="0" smtClean="0"/>
              <a:t>Barycentric coordinates: 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J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P10</a:t>
            </a:r>
            <a:r>
              <a:rPr lang="en-US" dirty="0"/>
              <a:t> = P1 – </a:t>
            </a:r>
            <a:r>
              <a:rPr lang="en-US" dirty="0">
                <a:solidFill>
                  <a:srgbClr val="FF0000"/>
                </a:solidFill>
              </a:rPr>
              <a:t>P0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P20</a:t>
            </a:r>
            <a:r>
              <a:rPr lang="en-US" dirty="0"/>
              <a:t> = P2 –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r>
              <a:rPr lang="en-US" dirty="0" smtClean="0"/>
              <a:t>Final value =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6"/>
                </a:solidFill>
              </a:rPr>
              <a:t>P10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accent1"/>
                </a:solidFill>
              </a:rPr>
              <a:t>P20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7030A0"/>
                </a:solidFill>
              </a:rPr>
              <a:t>J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525063" y="3120452"/>
            <a:ext cx="3583869" cy="3716125"/>
            <a:chOff x="7525063" y="3120452"/>
            <a:chExt cx="3583869" cy="3716125"/>
          </a:xfrm>
        </p:grpSpPr>
        <p:sp>
          <p:nvSpPr>
            <p:cNvPr id="9" name="Isosceles Triangle 8"/>
            <p:cNvSpPr/>
            <p:nvPr/>
          </p:nvSpPr>
          <p:spPr>
            <a:xfrm rot="900000">
              <a:off x="8359240" y="3642610"/>
              <a:ext cx="2658530" cy="229183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25063" y="5441429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P0</a:t>
              </a:r>
              <a:endParaRPr lang="sv-SE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555575" y="6313357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P1</a:t>
              </a:r>
              <a:endParaRPr lang="sv-SE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731116" y="3120452"/>
              <a:ext cx="553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P2</a:t>
              </a:r>
              <a:endParaRPr lang="sv-SE" sz="28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078420" y="5703039"/>
              <a:ext cx="2524086" cy="68264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7965104" y="3551803"/>
              <a:ext cx="1866585" cy="186658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901846" y="6019893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P10</a:t>
              </a:r>
              <a:endParaRPr lang="sv-SE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3201" y="4026552"/>
              <a:ext cx="736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P20</a:t>
              </a:r>
              <a:endParaRPr lang="sv-SE" sz="28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773971" y="5380602"/>
              <a:ext cx="151140" cy="1511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61794" y="4919621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dirty="0">
                  <a:solidFill>
                    <a:schemeClr val="accent2"/>
                  </a:solidFill>
                </a:rPr>
                <a:t>I</a:t>
              </a:r>
              <a:r>
                <a:rPr lang="en-US" sz="2800" dirty="0"/>
                <a:t>, </a:t>
              </a:r>
              <a:r>
                <a:rPr lang="en-US" sz="2800" dirty="0" smtClean="0">
                  <a:solidFill>
                    <a:srgbClr val="7030A0"/>
                  </a:solidFill>
                </a:rPr>
                <a:t>J</a:t>
              </a:r>
              <a:endParaRPr lang="en-US" sz="2800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3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V_INTERP_MOV_F32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5625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V_INTERP_MOV_F32(a0.X)  </a:t>
            </a:r>
            <a:r>
              <a:rPr lang="sv-SE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v0 = </a:t>
            </a:r>
            <a:r>
              <a:rPr lang="sv-SE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P0</a:t>
            </a:r>
            <a:endParaRPr lang="sv-SE" sz="3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504524"/>
            <a:ext cx="5967334" cy="2911266"/>
          </a:xfrm>
        </p:spPr>
        <p:txBody>
          <a:bodyPr>
            <a:normAutofit/>
          </a:bodyPr>
          <a:lstStyle/>
          <a:p>
            <a:r>
              <a:rPr lang="en-US" dirty="0" smtClean="0"/>
              <a:t>Final value = </a:t>
            </a:r>
            <a:r>
              <a:rPr lang="en-US" dirty="0" smtClean="0">
                <a:solidFill>
                  <a:srgbClr val="FF0000"/>
                </a:solidFill>
              </a:rPr>
              <a:t>P0</a:t>
            </a:r>
          </a:p>
          <a:p>
            <a:r>
              <a:rPr lang="en-US" dirty="0" smtClean="0"/>
              <a:t>Same as</a:t>
            </a:r>
          </a:p>
          <a:p>
            <a:pPr lvl="1"/>
            <a:r>
              <a:rPr lang="sv-S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V_INTERP_P1_F32 + V_INTERP_P2_F32</a:t>
            </a:r>
          </a:p>
          <a:p>
            <a:pPr lvl="1"/>
            <a:r>
              <a:rPr lang="en-US" dirty="0" smtClean="0"/>
              <a:t>with 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/>
              <a:t>, </a:t>
            </a:r>
            <a:r>
              <a:rPr lang="en-US" dirty="0" smtClean="0">
                <a:solidFill>
                  <a:srgbClr val="7030A0"/>
                </a:solidFill>
              </a:rPr>
              <a:t>J </a:t>
            </a:r>
            <a:r>
              <a:rPr lang="en-US" dirty="0" smtClean="0"/>
              <a:t>== 0</a:t>
            </a:r>
            <a:endParaRPr lang="en-US" dirty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900000">
            <a:off x="8359240" y="3642610"/>
            <a:ext cx="2658530" cy="2291836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/>
          <p:cNvSpPr txBox="1"/>
          <p:nvPr/>
        </p:nvSpPr>
        <p:spPr>
          <a:xfrm>
            <a:off x="7525063" y="5441429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P0</a:t>
            </a:r>
            <a:endParaRPr lang="sv-S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1952</Words>
  <Application>Microsoft Office PowerPoint</Application>
  <PresentationFormat>Widescreen</PresentationFormat>
  <Paragraphs>439</Paragraphs>
  <Slides>52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Wingdings</vt:lpstr>
      <vt:lpstr>Office Theme</vt:lpstr>
      <vt:lpstr>A deferred material rendering system</vt:lpstr>
      <vt:lpstr>Motivation</vt:lpstr>
      <vt:lpstr>Inspiration</vt:lpstr>
      <vt:lpstr>My contributions</vt:lpstr>
      <vt:lpstr>Rendering barycentric coordinates</vt:lpstr>
      <vt:lpstr>GCN recap: smooth parameter interpolation</vt:lpstr>
      <vt:lpstr>GCN recap: flat parameter interpolation</vt:lpstr>
      <vt:lpstr>V_INTERP_Px_F32</vt:lpstr>
      <vt:lpstr>V_INTERP_MOV_F32</vt:lpstr>
      <vt:lpstr>Pixel shader tampering</vt:lpstr>
      <vt:lpstr>PowerPoint Presentation</vt:lpstr>
      <vt:lpstr>Uh, that almost worked</vt:lpstr>
      <vt:lpstr>But wait…</vt:lpstr>
      <vt:lpstr>Re-orienting the barycentrics</vt:lpstr>
      <vt:lpstr>Example implementation</vt:lpstr>
      <vt:lpstr>PowerPoint Presentation</vt:lpstr>
      <vt:lpstr>Deferred material shading – overview</vt:lpstr>
      <vt:lpstr>Binning pixels per material</vt:lpstr>
      <vt:lpstr>Counting sort to the rescue</vt:lpstr>
      <vt:lpstr>Global atomic pressure in counting</vt:lpstr>
      <vt:lpstr>Dispatching material shaders</vt:lpstr>
      <vt:lpstr>Making it more efficient</vt:lpstr>
      <vt:lpstr>PowerPoint Presentation</vt:lpstr>
      <vt:lpstr>So how about ten dispatcher shaders?</vt:lpstr>
      <vt:lpstr>But wait, those materials aren’t compatible!</vt:lpstr>
      <vt:lpstr>BINDLESS</vt:lpstr>
      <vt:lpstr>One resource to rule them all</vt:lpstr>
      <vt:lpstr>Unfortunately that’s a bit ugly…</vt:lpstr>
      <vt:lpstr>… but it gets the job done</vt:lpstr>
      <vt:lpstr>Let’s test it, shall we?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of the Shadertoy Metaverse®™™</vt:lpstr>
      <vt:lpstr>Shadertoy Metaverse®™™ takeaways</vt:lpstr>
      <vt:lpstr>892 cubes in a grid look like a mess…</vt:lpstr>
      <vt:lpstr>PowerPoint Presentation</vt:lpstr>
      <vt:lpstr>Bonus: variable-rate shading</vt:lpstr>
      <vt:lpstr>Issues</vt:lpstr>
      <vt:lpstr>Where to next?</vt:lpstr>
      <vt:lpstr>Extension: Fractional rendering</vt:lpstr>
      <vt:lpstr>if (rand() &gt; k)</vt:lpstr>
      <vt:lpstr>+ Temporal reprojeciton</vt:lpstr>
      <vt:lpstr>+ Whoops</vt:lpstr>
      <vt:lpstr>+ Explicit disocclusion handling</vt:lpstr>
      <vt:lpstr>Foveated rendering</vt:lpstr>
      <vt:lpstr>Temporal + spatial</vt:lpstr>
      <vt:lpstr>Quarter-rate disocclusions</vt:lpstr>
      <vt:lpstr>What is it good for?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deferred material rendering system</dc:title>
  <dc:creator>Tomasz Stachowiak</dc:creator>
  <cp:lastModifiedBy>Tomasz Stachowiak</cp:lastModifiedBy>
  <cp:revision>147</cp:revision>
  <dcterms:created xsi:type="dcterms:W3CDTF">2015-12-07T21:09:57Z</dcterms:created>
  <dcterms:modified xsi:type="dcterms:W3CDTF">2017-03-10T20:04:24Z</dcterms:modified>
</cp:coreProperties>
</file>